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snapToObjects="1">
      <p:cViewPr varScale="1">
        <p:scale>
          <a:sx n="60" d="100"/>
          <a:sy n="60" d="100"/>
        </p:scale>
        <p:origin x="800"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jpeg>
</file>

<file path=ppt/media/image11.png>
</file>

<file path=ppt/media/image12.png>
</file>

<file path=ppt/media/image13.jpeg>
</file>

<file path=ppt/media/image14.jpeg>
</file>

<file path=ppt/media/image15.tif>
</file>

<file path=ppt/media/image16.png>
</file>

<file path=ppt/media/image17.tif>
</file>

<file path=ppt/media/image18.png>
</file>

<file path=ppt/media/image19.png>
</file>

<file path=ppt/media/image2.png>
</file>

<file path=ppt/media/image20.png>
</file>

<file path=ppt/media/image3.png>
</file>

<file path=ppt/media/image4.png>
</file>

<file path=ppt/media/image5.png>
</file>

<file path=ppt/media/image6.tif>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26"/>
          <p:cNvSpPr>
            <a:spLocks noGrp="1" noRot="1" noChangeAspect="1"/>
          </p:cNvSpPr>
          <p:nvPr>
            <p:ph type="sldImg"/>
          </p:nvPr>
        </p:nvSpPr>
        <p:spPr>
          <a:xfrm>
            <a:off x="381000" y="685800"/>
            <a:ext cx="6096000" cy="3429000"/>
          </a:xfrm>
          <a:prstGeom prst="rect">
            <a:avLst/>
          </a:prstGeom>
        </p:spPr>
        <p:txBody>
          <a:bodyPr/>
          <a:lstStyle/>
          <a:p>
            <a:endParaRPr/>
          </a:p>
        </p:txBody>
      </p:sp>
      <p:sp>
        <p:nvSpPr>
          <p:cNvPr id="127" name="Shape 127"/>
          <p:cNvSpPr>
            <a:spLocks noGrp="1"/>
          </p:cNvSpPr>
          <p:nvPr>
            <p:ph type="body" sz="quarter" idx="1"/>
          </p:nvPr>
        </p:nvSpPr>
        <p:spPr>
          <a:prstGeom prst="rect">
            <a:avLst/>
          </a:prstGeom>
        </p:spPr>
        <p:txBody>
          <a:bodyPr/>
          <a:lstStyle/>
          <a:p>
            <a:r>
              <a:t>HI, THIS is professor bell. In this lesson, we’ll learn the what’s and the why’s of creating distributed software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Shape 270"/>
          <p:cNvSpPr>
            <a:spLocks noGrp="1" noRot="1" noChangeAspect="1"/>
          </p:cNvSpPr>
          <p:nvPr>
            <p:ph type="sldImg"/>
          </p:nvPr>
        </p:nvSpPr>
        <p:spPr>
          <a:prstGeom prst="rect">
            <a:avLst/>
          </a:prstGeom>
        </p:spPr>
        <p:txBody>
          <a:bodyPr/>
          <a:lstStyle/>
          <a:p>
            <a:endParaRPr/>
          </a:p>
        </p:txBody>
      </p:sp>
      <p:sp>
        <p:nvSpPr>
          <p:cNvPr id="271" name="Shape 271"/>
          <p:cNvSpPr>
            <a:spLocks noGrp="1"/>
          </p:cNvSpPr>
          <p:nvPr>
            <p:ph type="body" sz="quarter" idx="1"/>
          </p:nvPr>
        </p:nvSpPr>
        <p:spPr>
          <a:prstGeom prst="rect">
            <a:avLst/>
          </a:prstGeom>
        </p:spPr>
        <p:txBody>
          <a:bodyPr/>
          <a:lstStyle/>
          <a:p>
            <a:r>
              <a:t>an increase in the number of independent nodes increases the probability of failure in a system (reducing availability and increasing administrative costs)</a:t>
            </a:r>
          </a:p>
          <a:p>
            <a:r>
              <a:t>an increase in the number of independent nodes may increase the need for communication between nodes (reducing performance as scale increases)</a:t>
            </a:r>
          </a:p>
          <a:p>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8" name="Shape 338"/>
          <p:cNvSpPr>
            <a:spLocks noGrp="1" noRot="1" noChangeAspect="1"/>
          </p:cNvSpPr>
          <p:nvPr>
            <p:ph type="sldImg"/>
          </p:nvPr>
        </p:nvSpPr>
        <p:spPr>
          <a:prstGeom prst="rect">
            <a:avLst/>
          </a:prstGeom>
        </p:spPr>
        <p:txBody>
          <a:bodyPr/>
          <a:lstStyle/>
          <a:p>
            <a:endParaRPr/>
          </a:p>
        </p:txBody>
      </p:sp>
      <p:sp>
        <p:nvSpPr>
          <p:cNvPr id="339" name="Shape 339"/>
          <p:cNvSpPr>
            <a:spLocks noGrp="1"/>
          </p:cNvSpPr>
          <p:nvPr>
            <p:ph type="body" sz="quarter" idx="1"/>
          </p:nvPr>
        </p:nvSpPr>
        <p:spPr>
          <a:prstGeom prst="rect">
            <a:avLst/>
          </a:prstGeom>
        </p:spPr>
        <p:txBody>
          <a:bodyPr/>
          <a:lstStyle/>
          <a:p>
            <a:r>
              <a:t>an increase in geographic distance increases the minimum latency for communication between distant nodes (reducing performance for certain operations)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Shape 345"/>
          <p:cNvSpPr>
            <a:spLocks noGrp="1" noRot="1" noChangeAspect="1"/>
          </p:cNvSpPr>
          <p:nvPr>
            <p:ph type="sldImg"/>
          </p:nvPr>
        </p:nvSpPr>
        <p:spPr>
          <a:prstGeom prst="rect">
            <a:avLst/>
          </a:prstGeom>
        </p:spPr>
        <p:txBody>
          <a:bodyPr/>
          <a:lstStyle/>
          <a:p>
            <a:endParaRPr/>
          </a:p>
        </p:txBody>
      </p:sp>
      <p:sp>
        <p:nvSpPr>
          <p:cNvPr id="346" name="Shape 346"/>
          <p:cNvSpPr>
            <a:spLocks noGrp="1"/>
          </p:cNvSpPr>
          <p:nvPr>
            <p:ph type="body" sz="quarter" idx="1"/>
          </p:nvPr>
        </p:nvSpPr>
        <p:spPr>
          <a:prstGeom prst="rect">
            <a:avLst/>
          </a:prstGeom>
        </p:spPr>
        <p:txBody>
          <a:bodyPr/>
          <a:lstStyle/>
          <a:p>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 name="Shape 354"/>
          <p:cNvSpPr>
            <a:spLocks noGrp="1" noRot="1" noChangeAspect="1"/>
          </p:cNvSpPr>
          <p:nvPr>
            <p:ph type="sldImg"/>
          </p:nvPr>
        </p:nvSpPr>
        <p:spPr>
          <a:prstGeom prst="rect">
            <a:avLst/>
          </a:prstGeom>
        </p:spPr>
        <p:txBody>
          <a:bodyPr/>
          <a:lstStyle/>
          <a:p>
            <a:endParaRPr/>
          </a:p>
        </p:txBody>
      </p:sp>
      <p:sp>
        <p:nvSpPr>
          <p:cNvPr id="355" name="Shape 355"/>
          <p:cNvSpPr>
            <a:spLocks noGrp="1"/>
          </p:cNvSpPr>
          <p:nvPr>
            <p:ph type="body" sz="quarter" idx="1"/>
          </p:nvPr>
        </p:nvSpPr>
        <p:spPr>
          <a:prstGeom prst="rect">
            <a:avLst/>
          </a:prstGeom>
        </p:spPr>
        <p:txBody>
          <a:bodyPr/>
          <a:lstStyle/>
          <a:p>
            <a:r>
              <a:t>In addition to these constraints that might make it challenging to achieve better performance, scale, or fault tolerance due to the location and number of machines, we also now are exposed to risks that come from the network itself. These so called 8 fallacies of distributed computing were outlined in the 90’s in white papers from sun Microsystems, and largely still hold. Most are tied to physical properties of networks themselves</a:t>
            </a:r>
          </a:p>
          <a:p>
            <a:r>
              <a:t>“There is one administrator” - Might get away with this if you install your system on your own private network, doesn’t talk to anyone. But: what happens when you don’t,  and then things go wrong? Example: Comcast maintains its own blocklist of domain names that could be malicious. What happens if your hosting provider ends up on that block list?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6" name="Shape 386"/>
          <p:cNvSpPr>
            <a:spLocks noGrp="1" noRot="1" noChangeAspect="1"/>
          </p:cNvSpPr>
          <p:nvPr>
            <p:ph type="sldImg"/>
          </p:nvPr>
        </p:nvSpPr>
        <p:spPr>
          <a:prstGeom prst="rect">
            <a:avLst/>
          </a:prstGeom>
        </p:spPr>
        <p:txBody>
          <a:bodyPr/>
          <a:lstStyle/>
          <a:p>
            <a:endParaRPr/>
          </a:p>
        </p:txBody>
      </p:sp>
      <p:sp>
        <p:nvSpPr>
          <p:cNvPr id="387" name="Shape 387"/>
          <p:cNvSpPr>
            <a:spLocks noGrp="1"/>
          </p:cNvSpPr>
          <p:nvPr>
            <p:ph type="body" sz="quarter" idx="1"/>
          </p:nvPr>
        </p:nvSpPr>
        <p:spPr>
          <a:prstGeom prst="rect">
            <a:avLst/>
          </a:prstGeom>
        </p:spPr>
        <p:txBody>
          <a:bodyPr/>
          <a:lstStyle/>
          <a:p>
            <a:r>
              <a:t>People actually care a LOT about the latency between NYC and Chicago, because commodities are traded in Chicago and stocks are traded in NYC</a:t>
            </a:r>
          </a:p>
          <a:p>
            <a:r>
              <a:t>Changes to commodities prices (e.g. ethanol) can dramatically impact price of some stocks.</a:t>
            </a:r>
          </a:p>
          <a:p>
            <a:r>
              <a:t>Note not really Chicago or NYC, data centers are 10-15 miles outside of city where land is cheaper. Secaucus NJ and Aurora IL</a:t>
            </a:r>
          </a:p>
          <a:p>
            <a:endParaRPr/>
          </a:p>
          <a:p>
            <a:r>
              <a:t>It’s not quite as simple as 700 miles -&gt; 7.4msec</a:t>
            </a:r>
          </a:p>
          <a:p>
            <a:r>
              <a:t>There are streams, mountains, etc… more like 1,000 miles</a:t>
            </a:r>
          </a:p>
          <a:p>
            <a:r>
              <a:t>Light is refracted in a fiber optic cable is ~31% slower</a:t>
            </a:r>
          </a:p>
          <a:p>
            <a:r>
              <a:t>What do we do if money is no object?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Shape 177"/>
          <p:cNvSpPr>
            <a:spLocks noGrp="1" noRot="1" noChangeAspect="1"/>
          </p:cNvSpPr>
          <p:nvPr>
            <p:ph type="sldImg"/>
          </p:nvPr>
        </p:nvSpPr>
        <p:spPr>
          <a:prstGeom prst="rect">
            <a:avLst/>
          </a:prstGeom>
        </p:spPr>
        <p:txBody>
          <a:bodyPr/>
          <a:lstStyle/>
          <a:p>
            <a:endParaRPr/>
          </a:p>
        </p:txBody>
      </p:sp>
      <p:sp>
        <p:nvSpPr>
          <p:cNvPr id="178" name="Shape 178"/>
          <p:cNvSpPr>
            <a:spLocks noGrp="1"/>
          </p:cNvSpPr>
          <p:nvPr>
            <p:ph type="body" sz="quarter" idx="1"/>
          </p:nvPr>
        </p:nvSpPr>
        <p:spPr>
          <a:prstGeom prst="rect">
            <a:avLst/>
          </a:prstGeom>
        </p:spPr>
        <p:txBody>
          <a:bodyPr/>
          <a:lstStyle/>
          <a:p>
            <a:r>
              <a:t>First: some ground rules. What is a distributed system? Most apps that we work with are distributed in some way, at least in the sense that there is some code that runs in a client, and elsewhere on a server. For this and the following lesson, however, we’ll focus on two particular distributed systems models: where we are focusing on the SERVER aspects, and distributed the server code across multiple computers, with a network between them</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p>
            <a:r>
              <a:t>scale in size (more nodes), geographic (reduce time to respond to users), administration (administrators per machine)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Shape 192"/>
          <p:cNvSpPr>
            <a:spLocks noGrp="1" noRot="1" noChangeAspect="1"/>
          </p:cNvSpPr>
          <p:nvPr>
            <p:ph type="sldImg"/>
          </p:nvPr>
        </p:nvSpPr>
        <p:spPr>
          <a:prstGeom prst="rect">
            <a:avLst/>
          </a:prstGeom>
        </p:spPr>
        <p:txBody>
          <a:bodyPr/>
          <a:lstStyle/>
          <a:p>
            <a:endParaRPr/>
          </a:p>
        </p:txBody>
      </p:sp>
      <p:sp>
        <p:nvSpPr>
          <p:cNvPr id="193" name="Shape 193"/>
          <p:cNvSpPr>
            <a:spLocks noGrp="1"/>
          </p:cNvSpPr>
          <p:nvPr>
            <p:ph type="body" sz="quarter" idx="1"/>
          </p:nvPr>
        </p:nvSpPr>
        <p:spPr>
          <a:prstGeom prst="rect">
            <a:avLst/>
          </a:prstGeom>
        </p:spPr>
        <p:txBody>
          <a:bodyPr/>
          <a:lstStyle/>
          <a:p>
            <a:r>
              <a:t>Most things are easy to do small: Let’s make a system that lets 5 people run around a 2D map. Great! How do we let 100,000 people run around that same map? Uh-oh. A scalable system is one in which adding more work (more usage) does not make things incrementally worse: We want to be able to increase the capacity and usage of our service without it slowing to a halt.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a:spLocks noGrp="1" noRot="1" noChangeAspect="1"/>
          </p:cNvSpPr>
          <p:nvPr>
            <p:ph type="sldImg"/>
          </p:nvPr>
        </p:nvSpPr>
        <p:spPr>
          <a:prstGeom prst="rect">
            <a:avLst/>
          </a:prstGeom>
        </p:spPr>
        <p:txBody>
          <a:bodyPr/>
          <a:lstStyle/>
          <a:p>
            <a:endParaRPr/>
          </a:p>
        </p:txBody>
      </p:sp>
      <p:sp>
        <p:nvSpPr>
          <p:cNvPr id="201" name="Shape 201"/>
          <p:cNvSpPr>
            <a:spLocks noGrp="1"/>
          </p:cNvSpPr>
          <p:nvPr>
            <p:ph type="body" sz="quarter" idx="1"/>
          </p:nvPr>
        </p:nvSpPr>
        <p:spPr>
          <a:prstGeom prst="rect">
            <a:avLst/>
          </a:prstGeom>
        </p:spPr>
        <p:txBody>
          <a:bodyPr/>
          <a:lstStyle/>
          <a:p>
            <a:r>
              <a:t>measured perhaps by throughput, utilization of resources,  response time (see latency)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Shape 208"/>
          <p:cNvSpPr>
            <a:spLocks noGrp="1" noRot="1" noChangeAspect="1"/>
          </p:cNvSpPr>
          <p:nvPr>
            <p:ph type="sldImg"/>
          </p:nvPr>
        </p:nvSpPr>
        <p:spPr>
          <a:prstGeom prst="rect">
            <a:avLst/>
          </a:prstGeom>
        </p:spPr>
        <p:txBody>
          <a:bodyPr/>
          <a:lstStyle/>
          <a:p>
            <a:endParaRPr/>
          </a:p>
        </p:txBody>
      </p:sp>
      <p:sp>
        <p:nvSpPr>
          <p:cNvPr id="209" name="Shape 209"/>
          <p:cNvSpPr>
            <a:spLocks noGrp="1"/>
          </p:cNvSpPr>
          <p:nvPr>
            <p:ph type="body" sz="quarter" idx="1"/>
          </p:nvPr>
        </p:nvSpPr>
        <p:spPr>
          <a:prstGeom prst="rect">
            <a:avLst/>
          </a:prstGeom>
        </p:spPr>
        <p:txBody>
          <a:bodyPr/>
          <a:lstStyle/>
          <a:p>
            <a:r>
              <a:t>pesky limits: speed of light, RAM/hard drives/CPUs. but for distributed systems can come in much more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Shape 219"/>
          <p:cNvSpPr>
            <a:spLocks noGrp="1" noRot="1" noChangeAspect="1"/>
          </p:cNvSpPr>
          <p:nvPr>
            <p:ph type="sldImg"/>
          </p:nvPr>
        </p:nvSpPr>
        <p:spPr>
          <a:prstGeom prst="rect">
            <a:avLst/>
          </a:prstGeom>
        </p:spPr>
        <p:txBody>
          <a:bodyPr/>
          <a:lstStyle/>
          <a:p>
            <a:endParaRPr/>
          </a:p>
        </p:txBody>
      </p:sp>
      <p:sp>
        <p:nvSpPr>
          <p:cNvPr id="220" name="Shape 220"/>
          <p:cNvSpPr>
            <a:spLocks noGrp="1"/>
          </p:cNvSpPr>
          <p:nvPr>
            <p:ph type="body" sz="quarter" idx="1"/>
          </p:nvPr>
        </p:nvSpPr>
        <p:spPr>
          <a:prstGeom prst="rect">
            <a:avLst/>
          </a:prstGeom>
        </p:spPr>
        <p:txBody>
          <a:bodyPr/>
          <a:lstStyle/>
          <a:p>
            <a:r>
              <a:t>hard to handle availability on a single machine. because we want redundancy. CLICK to show table we want to take a bunch of unreliable components and build a bigger thing that itself is reliable. what are the components and what kinds of redundancy can we provide?</a:t>
            </a:r>
          </a:p>
          <a:p>
            <a:r>
              <a:t>Availability considers things more broadly than uptime though: what if there is a network outage? Without knowing every possible thing that can fail, instead, we might design for fault tolerance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noRot="1" noChangeAspect="1"/>
          </p:cNvSpPr>
          <p:nvPr>
            <p:ph type="sldImg"/>
          </p:nvPr>
        </p:nvSpPr>
        <p:spPr>
          <a:prstGeom prst="rect">
            <a:avLst/>
          </a:prstGeom>
        </p:spPr>
        <p:txBody>
          <a:bodyPr/>
          <a:lstStyle/>
          <a:p>
            <a:endParaRPr/>
          </a:p>
        </p:txBody>
      </p:sp>
      <p:sp>
        <p:nvSpPr>
          <p:cNvPr id="235" name="Shape 235"/>
          <p:cNvSpPr>
            <a:spLocks noGrp="1"/>
          </p:cNvSpPr>
          <p:nvPr>
            <p:ph type="body" sz="quarter" idx="1"/>
          </p:nvPr>
        </p:nvSpPr>
        <p:spPr>
          <a:prstGeom prst="rect">
            <a:avLst/>
          </a:prstGeom>
        </p:spPr>
        <p:txBody>
          <a:bodyPr/>
          <a:lstStyle/>
          <a:p>
            <a:r>
              <a:t>Which is to say: can we define a set of faults that we expect, and then design a system to tolerate them? We concede that we can’t tolerate all faults. If nothing else, our service might degrade in availability if our business goes bankrupt!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Shape 240"/>
          <p:cNvSpPr>
            <a:spLocks noGrp="1" noRot="1" noChangeAspect="1"/>
          </p:cNvSpPr>
          <p:nvPr>
            <p:ph type="sldImg"/>
          </p:nvPr>
        </p:nvSpPr>
        <p:spPr>
          <a:prstGeom prst="rect">
            <a:avLst/>
          </a:prstGeom>
        </p:spPr>
        <p:txBody>
          <a:bodyPr/>
          <a:lstStyle/>
          <a:p>
            <a:endParaRPr/>
          </a:p>
        </p:txBody>
      </p:sp>
      <p:sp>
        <p:nvSpPr>
          <p:cNvPr id="241" name="Shape 241"/>
          <p:cNvSpPr>
            <a:spLocks noGrp="1"/>
          </p:cNvSpPr>
          <p:nvPr>
            <p:ph type="body" sz="quarter" idx="1"/>
          </p:nvPr>
        </p:nvSpPr>
        <p:spPr>
          <a:prstGeom prst="rect">
            <a:avLst/>
          </a:prstGeom>
        </p:spPr>
        <p:txBody>
          <a:bodyPr/>
          <a:lstStyle/>
          <a:p>
            <a:r>
              <a:t>Fault tolerance is a tricky beast, however.</a:t>
            </a:r>
          </a:p>
          <a:p>
            <a:r>
              <a:t>So obviously just adding more machines doesn’t solve fault tolerance</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6"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97"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98"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6"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0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3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3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000000"/>
                </a:solidFill>
              </a:defRPr>
            </a:lvl1pPr>
          </a:lstStyle>
          <a:p>
            <a:r>
              <a:t>Presentation Title</a:t>
            </a:r>
          </a:p>
        </p:txBody>
      </p:sp>
      <p:sp>
        <p:nvSpPr>
          <p:cNvPr id="3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3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4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43" name="Slide Title"/>
          <p:cNvSpPr txBox="1">
            <a:spLocks noGrp="1"/>
          </p:cNvSpPr>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r>
              <a:t>Slide Title</a:t>
            </a:r>
          </a:p>
        </p:txBody>
      </p:sp>
      <p:sp>
        <p:nvSpPr>
          <p:cNvPr id="4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4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52"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000000"/>
                </a:solidFill>
                <a:latin typeface="Helvetica Neue Medium"/>
                <a:ea typeface="Helvetica Neue Medium"/>
                <a:cs typeface="Helvetica Neue Medium"/>
                <a:sym typeface="Helvetica Neue Medium"/>
              </a:defRPr>
            </a:lvl1pPr>
          </a:lstStyle>
          <a:p>
            <a:r>
              <a:t>Section Title</a:t>
            </a:r>
          </a:p>
        </p:txBody>
      </p:sp>
      <p:sp>
        <p:nvSpPr>
          <p:cNvPr id="53"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60" name="Agenda Title"/>
          <p:cNvSpPr txBox="1">
            <a:spLocks noGrp="1"/>
          </p:cNvSpPr>
          <p:nvPr>
            <p:ph type="title" hasCustomPrompt="1"/>
          </p:nvPr>
        </p:nvSpPr>
        <p:spPr>
          <a:xfrm>
            <a:off x="1206500" y="1079500"/>
            <a:ext cx="21971000" cy="1435100"/>
          </a:xfrm>
          <a:prstGeom prst="rect">
            <a:avLst/>
          </a:prstGeom>
        </p:spPr>
        <p:txBody>
          <a:bodyPr/>
          <a:lstStyle>
            <a:lvl1pPr>
              <a:defRPr>
                <a:solidFill>
                  <a:srgbClr val="000000"/>
                </a:solidFill>
              </a:defRPr>
            </a:lvl1pPr>
          </a:lstStyle>
          <a:p>
            <a:r>
              <a:t>Agenda Title</a:t>
            </a:r>
          </a:p>
        </p:txBody>
      </p:sp>
      <p:sp>
        <p:nvSpPr>
          <p:cNvPr id="61"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62"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70"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78"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79"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87"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88"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6.tif"/><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6.tif"/><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2.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jpeg"/><Relationship Id="rId7" Type="http://schemas.openxmlformats.org/officeDocument/2006/relationships/image" Target="../media/image17.tif"/><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tif"/><Relationship Id="rId4" Type="http://schemas.openxmlformats.org/officeDocument/2006/relationships/image" Target="../media/image14.jpeg"/></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hyperlink" Target="http://book.mixu.net/distsys/intro.htm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book.mixu.net/distsys/intro.html"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book.mixu.net/distsys/intro.html"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book.mixu.net/distsys/intro.html"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book.mixu.net/distsys/intro.html"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book.mixu.net/distsys/intro.html"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Jonathan Bell, John Boyland, Mitch Wand…"/>
          <p:cNvSpPr txBox="1">
            <a:spLocks noGrp="1"/>
          </p:cNvSpPr>
          <p:nvPr>
            <p:ph type="body" idx="21"/>
          </p:nvPr>
        </p:nvSpPr>
        <p:spPr>
          <a:xfrm>
            <a:off x="1201340" y="11177783"/>
            <a:ext cx="21971003" cy="195950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pPr>
              <a:defRPr>
                <a:solidFill>
                  <a:srgbClr val="005493"/>
                </a:solidFill>
              </a:defRPr>
            </a:pPr>
            <a:r>
              <a:rPr lang="en-US" dirty="0"/>
              <a:t>Jonathan Bell, Adeel </a:t>
            </a:r>
            <a:r>
              <a:rPr lang="en-US" dirty="0" err="1"/>
              <a:t>Bhutta</a:t>
            </a:r>
            <a:r>
              <a:rPr lang="en-US" dirty="0"/>
              <a:t>, Ferdinand Vesely, Mitch Wand</a:t>
            </a:r>
          </a:p>
          <a:p>
            <a:pPr>
              <a:defRPr>
                <a:solidFill>
                  <a:srgbClr val="005493"/>
                </a:solidFill>
              </a:defRPr>
            </a:pPr>
            <a:r>
              <a:rPr lang="en-US" dirty="0"/>
              <a:t>Khoury College of Computer Sciences</a:t>
            </a:r>
          </a:p>
          <a:p>
            <a:pPr>
              <a:defRPr>
                <a:solidFill>
                  <a:srgbClr val="005493"/>
                </a:solidFill>
              </a:defRPr>
            </a:pPr>
            <a:r>
              <a:rPr dirty="0"/>
              <a:t>© 202</a:t>
            </a:r>
            <a:r>
              <a:rPr lang="en-US" dirty="0"/>
              <a:t>2</a:t>
            </a:r>
            <a:r>
              <a:rPr dirty="0"/>
              <a:t>, released under </a:t>
            </a:r>
            <a:r>
              <a:rPr u="sng" dirty="0">
                <a:hlinkClick r:id="rId3"/>
              </a:rPr>
              <a:t>CC BY-SA</a:t>
            </a:r>
          </a:p>
        </p:txBody>
      </p:sp>
      <p:sp>
        <p:nvSpPr>
          <p:cNvPr id="124" name="CS 4530 &amp; CS 5500…"/>
          <p:cNvSpPr txBox="1">
            <a:spLocks noGrp="1"/>
          </p:cNvSpPr>
          <p:nvPr>
            <p:ph type="ctrTitle"/>
          </p:nvPr>
        </p:nvSpPr>
        <p:spPr>
          <a:prstGeom prst="rect">
            <a:avLst/>
          </a:prstGeom>
        </p:spPr>
        <p:txBody>
          <a:bodyPr/>
          <a:lstStyle/>
          <a:p>
            <a:pPr>
              <a:defRPr>
                <a:solidFill>
                  <a:srgbClr val="005493"/>
                </a:solidFill>
              </a:defRPr>
            </a:pPr>
            <a:r>
              <a:rPr dirty="0"/>
              <a:t>CS 4530 Software Engineering</a:t>
            </a:r>
          </a:p>
        </p:txBody>
      </p:sp>
      <p:sp>
        <p:nvSpPr>
          <p:cNvPr id="125" name="Lecture 9.1: Why Engineer Distributed Software?"/>
          <p:cNvSpPr txBox="1">
            <a:spLocks noGrp="1"/>
          </p:cNvSpPr>
          <p:nvPr>
            <p:ph type="subTitle" sz="quarter" idx="1"/>
          </p:nvPr>
        </p:nvSpPr>
        <p:spPr>
          <a:prstGeom prst="rect">
            <a:avLst/>
          </a:prstGeom>
        </p:spPr>
        <p:txBody>
          <a:bodyPr/>
          <a:lstStyle/>
          <a:p>
            <a:r>
              <a:rPr dirty="0"/>
              <a:t>Lecture 9.1: Why Engineer Distributed Software?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Distributed Systems Challenges"/>
          <p:cNvSpPr txBox="1">
            <a:spLocks noGrp="1"/>
          </p:cNvSpPr>
          <p:nvPr>
            <p:ph type="title"/>
          </p:nvPr>
        </p:nvSpPr>
        <p:spPr>
          <a:prstGeom prst="rect">
            <a:avLst/>
          </a:prstGeom>
        </p:spPr>
        <p:txBody>
          <a:bodyPr/>
          <a:lstStyle/>
          <a:p>
            <a:r>
              <a:t>Distributed Systems Challenges</a:t>
            </a:r>
          </a:p>
        </p:txBody>
      </p:sp>
      <p:sp>
        <p:nvSpPr>
          <p:cNvPr id="238" name="More machines, more problem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More machines, more problems</a:t>
            </a:r>
          </a:p>
        </p:txBody>
      </p:sp>
      <p:sp>
        <p:nvSpPr>
          <p:cNvPr id="239" name="Say there’s a 1% chance of having some hardware failure occur to a machine (power supply burns out, hard disk crashes, etc)…"/>
          <p:cNvSpPr txBox="1">
            <a:spLocks noGrp="1"/>
          </p:cNvSpPr>
          <p:nvPr>
            <p:ph type="body" idx="1"/>
          </p:nvPr>
        </p:nvSpPr>
        <p:spPr>
          <a:prstGeom prst="rect">
            <a:avLst/>
          </a:prstGeom>
        </p:spPr>
        <p:txBody>
          <a:bodyPr/>
          <a:lstStyle/>
          <a:p>
            <a:r>
              <a:t>Say there’s a 1% chance of having some hardware failure occur to a machine (power supply burns out, hard disk crashes, etc)</a:t>
            </a:r>
          </a:p>
          <a:p>
            <a:r>
              <a:t>Now I have 10 machines</a:t>
            </a:r>
          </a:p>
          <a:p>
            <a:pPr lvl="1"/>
            <a:r>
              <a:t>Probability(at least one fails) = 1 - Probability(no machine fails) = 1-(1-.01)</a:t>
            </a:r>
            <a:r>
              <a:rPr baseline="31999"/>
              <a:t>10</a:t>
            </a:r>
            <a:r>
              <a:t> = 10%</a:t>
            </a:r>
          </a:p>
          <a:p>
            <a:r>
              <a:t>100 machines -&gt; 63%</a:t>
            </a:r>
          </a:p>
          <a:p>
            <a:r>
              <a:t>200 machines -&gt; 87%</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Distributed Systems Challenges"/>
          <p:cNvSpPr txBox="1">
            <a:spLocks noGrp="1"/>
          </p:cNvSpPr>
          <p:nvPr>
            <p:ph type="title"/>
          </p:nvPr>
        </p:nvSpPr>
        <p:spPr>
          <a:prstGeom prst="rect">
            <a:avLst/>
          </a:prstGeom>
        </p:spPr>
        <p:txBody>
          <a:bodyPr/>
          <a:lstStyle/>
          <a:p>
            <a:r>
              <a:t>Distributed Systems Challenges</a:t>
            </a:r>
          </a:p>
        </p:txBody>
      </p:sp>
      <p:sp>
        <p:nvSpPr>
          <p:cNvPr id="244" name="Number of nodes + distance between them"/>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Number of nodes + distance between them</a:t>
            </a:r>
          </a:p>
        </p:txBody>
      </p:sp>
      <p:grpSp>
        <p:nvGrpSpPr>
          <p:cNvPr id="255" name="Group"/>
          <p:cNvGrpSpPr/>
          <p:nvPr/>
        </p:nvGrpSpPr>
        <p:grpSpPr>
          <a:xfrm>
            <a:off x="5160583" y="5359173"/>
            <a:ext cx="14062834" cy="8334676"/>
            <a:chOff x="0" y="0"/>
            <a:chExt cx="14062833" cy="8334674"/>
          </a:xfrm>
        </p:grpSpPr>
        <p:pic>
          <p:nvPicPr>
            <p:cNvPr id="245" name="Image" descr="Image"/>
            <p:cNvPicPr>
              <a:picLocks noChangeAspect="1"/>
            </p:cNvPicPr>
            <p:nvPr/>
          </p:nvPicPr>
          <p:blipFill>
            <a:blip r:embed="rId3"/>
            <a:stretch>
              <a:fillRect/>
            </a:stretch>
          </p:blipFill>
          <p:spPr>
            <a:xfrm>
              <a:off x="2629768" y="1825186"/>
              <a:ext cx="8946608" cy="4590406"/>
            </a:xfrm>
            <a:prstGeom prst="rect">
              <a:avLst/>
            </a:prstGeom>
            <a:ln w="12700" cap="flat">
              <a:noFill/>
              <a:miter lim="400000"/>
            </a:ln>
            <a:effectLst/>
          </p:spPr>
        </p:pic>
        <p:pic>
          <p:nvPicPr>
            <p:cNvPr id="246" name="Image" descr="Image"/>
            <p:cNvPicPr>
              <a:picLocks noChangeAspect="1"/>
            </p:cNvPicPr>
            <p:nvPr/>
          </p:nvPicPr>
          <p:blipFill>
            <a:blip r:embed="rId4"/>
            <a:stretch>
              <a:fillRect/>
            </a:stretch>
          </p:blipFill>
          <p:spPr>
            <a:xfrm>
              <a:off x="0" y="926807"/>
              <a:ext cx="3033261" cy="3033261"/>
            </a:xfrm>
            <a:prstGeom prst="rect">
              <a:avLst/>
            </a:prstGeom>
            <a:ln w="12700" cap="flat">
              <a:noFill/>
              <a:miter lim="400000"/>
            </a:ln>
            <a:effectLst/>
          </p:spPr>
        </p:pic>
        <p:pic>
          <p:nvPicPr>
            <p:cNvPr id="247" name="Image" descr="Image"/>
            <p:cNvPicPr>
              <a:picLocks noChangeAspect="1"/>
            </p:cNvPicPr>
            <p:nvPr/>
          </p:nvPicPr>
          <p:blipFill>
            <a:blip r:embed="rId4"/>
            <a:stretch>
              <a:fillRect/>
            </a:stretch>
          </p:blipFill>
          <p:spPr>
            <a:xfrm>
              <a:off x="10488152" y="13413"/>
              <a:ext cx="3033261" cy="3033261"/>
            </a:xfrm>
            <a:prstGeom prst="rect">
              <a:avLst/>
            </a:prstGeom>
            <a:ln w="12700" cap="flat">
              <a:noFill/>
              <a:miter lim="400000"/>
            </a:ln>
            <a:effectLst/>
          </p:spPr>
        </p:pic>
        <p:pic>
          <p:nvPicPr>
            <p:cNvPr id="248" name="Image" descr="Image"/>
            <p:cNvPicPr>
              <a:picLocks noChangeAspect="1"/>
            </p:cNvPicPr>
            <p:nvPr/>
          </p:nvPicPr>
          <p:blipFill>
            <a:blip r:embed="rId4"/>
            <a:stretch>
              <a:fillRect/>
            </a:stretch>
          </p:blipFill>
          <p:spPr>
            <a:xfrm>
              <a:off x="10653586" y="5013142"/>
              <a:ext cx="3033262" cy="3033261"/>
            </a:xfrm>
            <a:prstGeom prst="rect">
              <a:avLst/>
            </a:prstGeom>
            <a:ln w="12700" cap="flat">
              <a:noFill/>
              <a:miter lim="400000"/>
            </a:ln>
            <a:effectLst/>
          </p:spPr>
        </p:pic>
        <p:pic>
          <p:nvPicPr>
            <p:cNvPr id="249" name="Image" descr="Image"/>
            <p:cNvPicPr>
              <a:picLocks noChangeAspect="1"/>
            </p:cNvPicPr>
            <p:nvPr/>
          </p:nvPicPr>
          <p:blipFill>
            <a:blip r:embed="rId4"/>
            <a:stretch>
              <a:fillRect/>
            </a:stretch>
          </p:blipFill>
          <p:spPr>
            <a:xfrm>
              <a:off x="7102391" y="0"/>
              <a:ext cx="3033261" cy="3033261"/>
            </a:xfrm>
            <a:prstGeom prst="rect">
              <a:avLst/>
            </a:prstGeom>
            <a:ln w="12700" cap="flat">
              <a:noFill/>
              <a:miter lim="400000"/>
            </a:ln>
            <a:effectLst/>
          </p:spPr>
        </p:pic>
        <p:pic>
          <p:nvPicPr>
            <p:cNvPr id="250" name="Image" descr="Image"/>
            <p:cNvPicPr>
              <a:picLocks noChangeAspect="1"/>
            </p:cNvPicPr>
            <p:nvPr/>
          </p:nvPicPr>
          <p:blipFill>
            <a:blip r:embed="rId4"/>
            <a:stretch>
              <a:fillRect/>
            </a:stretch>
          </p:blipFill>
          <p:spPr>
            <a:xfrm>
              <a:off x="3551195" y="13413"/>
              <a:ext cx="3033262" cy="3033261"/>
            </a:xfrm>
            <a:prstGeom prst="rect">
              <a:avLst/>
            </a:prstGeom>
            <a:ln w="12700" cap="flat">
              <a:noFill/>
              <a:miter lim="400000"/>
            </a:ln>
            <a:effectLst/>
          </p:spPr>
        </p:pic>
        <p:pic>
          <p:nvPicPr>
            <p:cNvPr id="251" name="Image" descr="Image"/>
            <p:cNvPicPr>
              <a:picLocks noChangeAspect="1"/>
            </p:cNvPicPr>
            <p:nvPr/>
          </p:nvPicPr>
          <p:blipFill>
            <a:blip r:embed="rId4"/>
            <a:stretch>
              <a:fillRect/>
            </a:stretch>
          </p:blipFill>
          <p:spPr>
            <a:xfrm>
              <a:off x="7102391" y="4654268"/>
              <a:ext cx="3033261" cy="3033261"/>
            </a:xfrm>
            <a:prstGeom prst="rect">
              <a:avLst/>
            </a:prstGeom>
            <a:ln w="12700" cap="flat">
              <a:noFill/>
              <a:miter lim="400000"/>
            </a:ln>
            <a:effectLst/>
          </p:spPr>
        </p:pic>
        <p:pic>
          <p:nvPicPr>
            <p:cNvPr id="252" name="Image" descr="Image"/>
            <p:cNvPicPr>
              <a:picLocks noChangeAspect="1"/>
            </p:cNvPicPr>
            <p:nvPr/>
          </p:nvPicPr>
          <p:blipFill>
            <a:blip r:embed="rId4"/>
            <a:stretch>
              <a:fillRect/>
            </a:stretch>
          </p:blipFill>
          <p:spPr>
            <a:xfrm>
              <a:off x="3551195" y="5301414"/>
              <a:ext cx="3033262" cy="3033261"/>
            </a:xfrm>
            <a:prstGeom prst="rect">
              <a:avLst/>
            </a:prstGeom>
            <a:ln w="12700" cap="flat">
              <a:noFill/>
              <a:miter lim="400000"/>
            </a:ln>
            <a:effectLst/>
          </p:spPr>
        </p:pic>
        <p:pic>
          <p:nvPicPr>
            <p:cNvPr id="253" name="Image" descr="Image"/>
            <p:cNvPicPr>
              <a:picLocks noChangeAspect="1"/>
            </p:cNvPicPr>
            <p:nvPr/>
          </p:nvPicPr>
          <p:blipFill>
            <a:blip r:embed="rId4"/>
            <a:stretch>
              <a:fillRect/>
            </a:stretch>
          </p:blipFill>
          <p:spPr>
            <a:xfrm>
              <a:off x="176713" y="3541795"/>
              <a:ext cx="3033262" cy="3033262"/>
            </a:xfrm>
            <a:prstGeom prst="rect">
              <a:avLst/>
            </a:prstGeom>
            <a:ln w="12700" cap="flat">
              <a:noFill/>
              <a:miter lim="400000"/>
            </a:ln>
            <a:effectLst/>
          </p:spPr>
        </p:pic>
        <p:pic>
          <p:nvPicPr>
            <p:cNvPr id="254" name="Image" descr="Image"/>
            <p:cNvPicPr>
              <a:picLocks noChangeAspect="1"/>
            </p:cNvPicPr>
            <p:nvPr/>
          </p:nvPicPr>
          <p:blipFill>
            <a:blip r:embed="rId4"/>
            <a:stretch>
              <a:fillRect/>
            </a:stretch>
          </p:blipFill>
          <p:spPr>
            <a:xfrm>
              <a:off x="11029573" y="2190123"/>
              <a:ext cx="3033261" cy="3033261"/>
            </a:xfrm>
            <a:prstGeom prst="rect">
              <a:avLst/>
            </a:prstGeom>
            <a:ln w="12700" cap="flat">
              <a:noFill/>
              <a:miter lim="400000"/>
            </a:ln>
            <a:effectLst/>
          </p:spPr>
        </p:pic>
      </p:grpSp>
      <p:pic>
        <p:nvPicPr>
          <p:cNvPr id="256" name="Image" descr="Image"/>
          <p:cNvPicPr>
            <a:picLocks noChangeAspect="1"/>
          </p:cNvPicPr>
          <p:nvPr/>
        </p:nvPicPr>
        <p:blipFill>
          <a:blip r:embed="rId5"/>
          <a:srcRect l="3834" t="1804" r="1950" b="2053"/>
          <a:stretch>
            <a:fillRect/>
          </a:stretch>
        </p:blipFill>
        <p:spPr>
          <a:xfrm>
            <a:off x="16438424" y="5778292"/>
            <a:ext cx="1703638" cy="2235998"/>
          </a:xfrm>
          <a:custGeom>
            <a:avLst/>
            <a:gdLst/>
            <a:ahLst/>
            <a:cxnLst>
              <a:cxn ang="0">
                <a:pos x="wd2" y="hd2"/>
              </a:cxn>
              <a:cxn ang="5400000">
                <a:pos x="wd2" y="hd2"/>
              </a:cxn>
              <a:cxn ang="10800000">
                <a:pos x="wd2" y="hd2"/>
              </a:cxn>
              <a:cxn ang="16200000">
                <a:pos x="wd2" y="hd2"/>
              </a:cxn>
            </a:cxnLst>
            <a:rect l="0" t="0" r="r" b="b"/>
            <a:pathLst>
              <a:path w="21583" h="21600" extrusionOk="0">
                <a:moveTo>
                  <a:pt x="6391" y="0"/>
                </a:moveTo>
                <a:cubicBezTo>
                  <a:pt x="5846" y="2"/>
                  <a:pt x="4901" y="1"/>
                  <a:pt x="4516" y="4"/>
                </a:cubicBezTo>
                <a:cubicBezTo>
                  <a:pt x="2756" y="15"/>
                  <a:pt x="1954" y="54"/>
                  <a:pt x="1544" y="146"/>
                </a:cubicBezTo>
                <a:cubicBezTo>
                  <a:pt x="1313" y="219"/>
                  <a:pt x="1084" y="331"/>
                  <a:pt x="876" y="472"/>
                </a:cubicBezTo>
                <a:cubicBezTo>
                  <a:pt x="866" y="479"/>
                  <a:pt x="861" y="483"/>
                  <a:pt x="851" y="491"/>
                </a:cubicBezTo>
                <a:cubicBezTo>
                  <a:pt x="630" y="648"/>
                  <a:pt x="371" y="903"/>
                  <a:pt x="252" y="1074"/>
                </a:cubicBezTo>
                <a:cubicBezTo>
                  <a:pt x="248" y="1080"/>
                  <a:pt x="236" y="1090"/>
                  <a:pt x="232" y="1097"/>
                </a:cubicBezTo>
                <a:cubicBezTo>
                  <a:pt x="231" y="1099"/>
                  <a:pt x="229" y="1102"/>
                  <a:pt x="227" y="1104"/>
                </a:cubicBezTo>
                <a:lnTo>
                  <a:pt x="31" y="1407"/>
                </a:lnTo>
                <a:lnTo>
                  <a:pt x="6" y="10421"/>
                </a:lnTo>
                <a:cubicBezTo>
                  <a:pt x="6" y="10421"/>
                  <a:pt x="6" y="10424"/>
                  <a:pt x="6" y="10424"/>
                </a:cubicBezTo>
                <a:cubicBezTo>
                  <a:pt x="-6" y="15064"/>
                  <a:pt x="1" y="17692"/>
                  <a:pt x="31" y="18778"/>
                </a:cubicBezTo>
                <a:cubicBezTo>
                  <a:pt x="34" y="18834"/>
                  <a:pt x="38" y="18926"/>
                  <a:pt x="41" y="18970"/>
                </a:cubicBezTo>
                <a:cubicBezTo>
                  <a:pt x="48" y="19153"/>
                  <a:pt x="57" y="19247"/>
                  <a:pt x="66" y="19288"/>
                </a:cubicBezTo>
                <a:cubicBezTo>
                  <a:pt x="76" y="19337"/>
                  <a:pt x="89" y="19377"/>
                  <a:pt x="101" y="19392"/>
                </a:cubicBezTo>
                <a:cubicBezTo>
                  <a:pt x="155" y="19380"/>
                  <a:pt x="232" y="19392"/>
                  <a:pt x="292" y="19430"/>
                </a:cubicBezTo>
                <a:cubicBezTo>
                  <a:pt x="393" y="19494"/>
                  <a:pt x="418" y="19718"/>
                  <a:pt x="418" y="20553"/>
                </a:cubicBezTo>
                <a:lnTo>
                  <a:pt x="418" y="21600"/>
                </a:lnTo>
                <a:lnTo>
                  <a:pt x="21164" y="21600"/>
                </a:lnTo>
                <a:lnTo>
                  <a:pt x="21164" y="21493"/>
                </a:lnTo>
                <a:lnTo>
                  <a:pt x="21164" y="20557"/>
                </a:lnTo>
                <a:cubicBezTo>
                  <a:pt x="21164" y="19620"/>
                  <a:pt x="21207" y="19378"/>
                  <a:pt x="21405" y="19392"/>
                </a:cubicBezTo>
                <a:lnTo>
                  <a:pt x="21506" y="19361"/>
                </a:lnTo>
                <a:cubicBezTo>
                  <a:pt x="21584" y="19122"/>
                  <a:pt x="21594" y="17405"/>
                  <a:pt x="21576" y="10424"/>
                </a:cubicBezTo>
                <a:lnTo>
                  <a:pt x="21576" y="10401"/>
                </a:lnTo>
                <a:lnTo>
                  <a:pt x="21556" y="1472"/>
                </a:lnTo>
                <a:lnTo>
                  <a:pt x="21355" y="1135"/>
                </a:lnTo>
                <a:cubicBezTo>
                  <a:pt x="21125" y="748"/>
                  <a:pt x="20687" y="405"/>
                  <a:pt x="20153" y="188"/>
                </a:cubicBezTo>
                <a:cubicBezTo>
                  <a:pt x="20095" y="166"/>
                  <a:pt x="20036" y="140"/>
                  <a:pt x="19977" y="123"/>
                </a:cubicBezTo>
                <a:cubicBezTo>
                  <a:pt x="19793" y="70"/>
                  <a:pt x="19514" y="38"/>
                  <a:pt x="18821" y="19"/>
                </a:cubicBezTo>
                <a:lnTo>
                  <a:pt x="10972" y="4"/>
                </a:lnTo>
                <a:cubicBezTo>
                  <a:pt x="8966" y="0"/>
                  <a:pt x="7639" y="0"/>
                  <a:pt x="6391" y="0"/>
                </a:cubicBezTo>
                <a:close/>
              </a:path>
            </a:pathLst>
          </a:custGeom>
          <a:ln w="12700">
            <a:miter lim="400000"/>
          </a:ln>
        </p:spPr>
      </p:pic>
      <p:sp>
        <p:nvSpPr>
          <p:cNvPr id="257" name="Line"/>
          <p:cNvSpPr/>
          <p:nvPr/>
        </p:nvSpPr>
        <p:spPr>
          <a:xfrm flipV="1">
            <a:off x="10662050" y="7985954"/>
            <a:ext cx="3081114" cy="3081114"/>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58" name="Line"/>
          <p:cNvSpPr/>
          <p:nvPr/>
        </p:nvSpPr>
        <p:spPr>
          <a:xfrm flipH="1" flipV="1">
            <a:off x="10042788" y="8198838"/>
            <a:ext cx="3775585" cy="2205042"/>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59" name="Line"/>
          <p:cNvSpPr/>
          <p:nvPr/>
        </p:nvSpPr>
        <p:spPr>
          <a:xfrm>
            <a:off x="8125755" y="8265641"/>
            <a:ext cx="8153705" cy="1103864"/>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60" name="Line"/>
          <p:cNvSpPr/>
          <p:nvPr/>
        </p:nvSpPr>
        <p:spPr>
          <a:xfrm>
            <a:off x="8003012" y="9876314"/>
            <a:ext cx="8399189" cy="1369347"/>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61" name="Line"/>
          <p:cNvSpPr/>
          <p:nvPr/>
        </p:nvSpPr>
        <p:spPr>
          <a:xfrm flipV="1">
            <a:off x="10840645" y="8243437"/>
            <a:ext cx="5516715" cy="3002225"/>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62" name="Line"/>
          <p:cNvSpPr/>
          <p:nvPr/>
        </p:nvSpPr>
        <p:spPr>
          <a:xfrm flipH="1" flipV="1">
            <a:off x="10019919" y="8243437"/>
            <a:ext cx="820727" cy="3002225"/>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63" name="Line"/>
          <p:cNvSpPr/>
          <p:nvPr/>
        </p:nvSpPr>
        <p:spPr>
          <a:xfrm flipH="1" flipV="1">
            <a:off x="8233752" y="9876314"/>
            <a:ext cx="2606893" cy="1369347"/>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64" name="Line"/>
          <p:cNvSpPr/>
          <p:nvPr/>
        </p:nvSpPr>
        <p:spPr>
          <a:xfrm flipV="1">
            <a:off x="7637237" y="8755288"/>
            <a:ext cx="1" cy="1092143"/>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65" name="Line"/>
          <p:cNvSpPr/>
          <p:nvPr/>
        </p:nvSpPr>
        <p:spPr>
          <a:xfrm flipV="1">
            <a:off x="14682882" y="7807361"/>
            <a:ext cx="1674478" cy="2459108"/>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66" name="Line"/>
          <p:cNvSpPr/>
          <p:nvPr/>
        </p:nvSpPr>
        <p:spPr>
          <a:xfrm flipV="1">
            <a:off x="17666587" y="10102038"/>
            <a:ext cx="1" cy="917899"/>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67" name="Line"/>
          <p:cNvSpPr/>
          <p:nvPr/>
        </p:nvSpPr>
        <p:spPr>
          <a:xfrm flipH="1" flipV="1">
            <a:off x="7906380" y="8243466"/>
            <a:ext cx="8592455" cy="3002166"/>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68" name="Line"/>
          <p:cNvSpPr/>
          <p:nvPr/>
        </p:nvSpPr>
        <p:spPr>
          <a:xfrm flipH="1">
            <a:off x="8385820" y="9568202"/>
            <a:ext cx="7633574" cy="1056751"/>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69" name="Line"/>
          <p:cNvSpPr/>
          <p:nvPr/>
        </p:nvSpPr>
        <p:spPr>
          <a:xfrm flipH="1" flipV="1">
            <a:off x="10377107" y="8111070"/>
            <a:ext cx="5799666" cy="882495"/>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259"/>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3" nodeType="afterEffect">
                                  <p:stCondLst>
                                    <p:cond delay="400"/>
                                  </p:stCondLst>
                                  <p:iterate>
                                    <p:tmAbs val="0"/>
                                  </p:iterate>
                                  <p:childTnLst>
                                    <p:set>
                                      <p:cBhvr>
                                        <p:cTn id="13" fill="hold"/>
                                        <p:tgtEl>
                                          <p:spTgt spid="265"/>
                                        </p:tgtEl>
                                        <p:attrNameLst>
                                          <p:attrName>style.visibility</p:attrName>
                                        </p:attrNameLst>
                                      </p:cBhvr>
                                      <p:to>
                                        <p:strVal val="visible"/>
                                      </p:to>
                                    </p:set>
                                  </p:childTnLst>
                                </p:cTn>
                              </p:par>
                            </p:childTnLst>
                          </p:cTn>
                        </p:par>
                        <p:par>
                          <p:cTn id="14" fill="hold">
                            <p:stCondLst>
                              <p:cond delay="400"/>
                            </p:stCondLst>
                            <p:childTnLst>
                              <p:par>
                                <p:cTn id="15" presetID="1" presetClass="entr" presetSubtype="0" fill="hold" grpId="4" nodeType="afterEffect">
                                  <p:stCondLst>
                                    <p:cond delay="600"/>
                                  </p:stCondLst>
                                  <p:iterate>
                                    <p:tmAbs val="0"/>
                                  </p:iterate>
                                  <p:childTnLst>
                                    <p:set>
                                      <p:cBhvr>
                                        <p:cTn id="16" fill="hold"/>
                                        <p:tgtEl>
                                          <p:spTgt spid="258"/>
                                        </p:tgtEl>
                                        <p:attrNameLst>
                                          <p:attrName>style.visibility</p:attrName>
                                        </p:attrNameLst>
                                      </p:cBhvr>
                                      <p:to>
                                        <p:strVal val="visible"/>
                                      </p:to>
                                    </p:set>
                                  </p:childTnLst>
                                </p:cTn>
                              </p:par>
                            </p:childTnLst>
                          </p:cTn>
                        </p:par>
                        <p:par>
                          <p:cTn id="17" fill="hold">
                            <p:stCondLst>
                              <p:cond delay="1000"/>
                            </p:stCondLst>
                            <p:childTnLst>
                              <p:par>
                                <p:cTn id="18" presetID="1" presetClass="entr" presetSubtype="0" fill="hold" grpId="5" nodeType="afterEffect">
                                  <p:stCondLst>
                                    <p:cond delay="100"/>
                                  </p:stCondLst>
                                  <p:iterate>
                                    <p:tmAbs val="0"/>
                                  </p:iterate>
                                  <p:childTnLst>
                                    <p:set>
                                      <p:cBhvr>
                                        <p:cTn id="19" fill="hold"/>
                                        <p:tgtEl>
                                          <p:spTgt spid="257"/>
                                        </p:tgtEl>
                                        <p:attrNameLst>
                                          <p:attrName>style.visibility</p:attrName>
                                        </p:attrNameLst>
                                      </p:cBhvr>
                                      <p:to>
                                        <p:strVal val="visible"/>
                                      </p:to>
                                    </p:set>
                                  </p:childTnLst>
                                </p:cTn>
                              </p:par>
                            </p:childTnLst>
                          </p:cTn>
                        </p:par>
                        <p:par>
                          <p:cTn id="20" fill="hold">
                            <p:stCondLst>
                              <p:cond delay="1100"/>
                            </p:stCondLst>
                            <p:childTnLst>
                              <p:par>
                                <p:cTn id="21" presetID="1" presetClass="entr" presetSubtype="0" fill="hold" grpId="6" nodeType="afterEffect">
                                  <p:stCondLst>
                                    <p:cond delay="100"/>
                                  </p:stCondLst>
                                  <p:iterate>
                                    <p:tmAbs val="0"/>
                                  </p:iterate>
                                  <p:childTnLst>
                                    <p:set>
                                      <p:cBhvr>
                                        <p:cTn id="22" fill="hold"/>
                                        <p:tgtEl>
                                          <p:spTgt spid="264"/>
                                        </p:tgtEl>
                                        <p:attrNameLst>
                                          <p:attrName>style.visibility</p:attrName>
                                        </p:attrNameLst>
                                      </p:cBhvr>
                                      <p:to>
                                        <p:strVal val="visible"/>
                                      </p:to>
                                    </p:set>
                                  </p:childTnLst>
                                </p:cTn>
                              </p:par>
                            </p:childTnLst>
                          </p:cTn>
                        </p:par>
                        <p:par>
                          <p:cTn id="23" fill="hold">
                            <p:stCondLst>
                              <p:cond delay="1200"/>
                            </p:stCondLst>
                            <p:childTnLst>
                              <p:par>
                                <p:cTn id="24" presetID="1" presetClass="entr" presetSubtype="0" fill="hold" grpId="7" nodeType="afterEffect">
                                  <p:stCondLst>
                                    <p:cond delay="100"/>
                                  </p:stCondLst>
                                  <p:iterate>
                                    <p:tmAbs val="0"/>
                                  </p:iterate>
                                  <p:childTnLst>
                                    <p:set>
                                      <p:cBhvr>
                                        <p:cTn id="25" fill="hold"/>
                                        <p:tgtEl>
                                          <p:spTgt spid="262"/>
                                        </p:tgtEl>
                                        <p:attrNameLst>
                                          <p:attrName>style.visibility</p:attrName>
                                        </p:attrNameLst>
                                      </p:cBhvr>
                                      <p:to>
                                        <p:strVal val="visible"/>
                                      </p:to>
                                    </p:set>
                                  </p:childTnLst>
                                </p:cTn>
                              </p:par>
                            </p:childTnLst>
                          </p:cTn>
                        </p:par>
                        <p:par>
                          <p:cTn id="26" fill="hold">
                            <p:stCondLst>
                              <p:cond delay="1300"/>
                            </p:stCondLst>
                            <p:childTnLst>
                              <p:par>
                                <p:cTn id="27" presetID="1" presetClass="entr" presetSubtype="0" fill="hold" grpId="8" nodeType="afterEffect">
                                  <p:stCondLst>
                                    <p:cond delay="100"/>
                                  </p:stCondLst>
                                  <p:iterate>
                                    <p:tmAbs val="0"/>
                                  </p:iterate>
                                  <p:childTnLst>
                                    <p:set>
                                      <p:cBhvr>
                                        <p:cTn id="28" fill="hold"/>
                                        <p:tgtEl>
                                          <p:spTgt spid="261"/>
                                        </p:tgtEl>
                                        <p:attrNameLst>
                                          <p:attrName>style.visibility</p:attrName>
                                        </p:attrNameLst>
                                      </p:cBhvr>
                                      <p:to>
                                        <p:strVal val="visible"/>
                                      </p:to>
                                    </p:set>
                                  </p:childTnLst>
                                </p:cTn>
                              </p:par>
                            </p:childTnLst>
                          </p:cTn>
                        </p:par>
                        <p:par>
                          <p:cTn id="29" fill="hold">
                            <p:stCondLst>
                              <p:cond delay="1400"/>
                            </p:stCondLst>
                            <p:childTnLst>
                              <p:par>
                                <p:cTn id="30" presetID="1" presetClass="entr" presetSubtype="0" fill="hold" grpId="9" nodeType="afterEffect">
                                  <p:stCondLst>
                                    <p:cond delay="0"/>
                                  </p:stCondLst>
                                  <p:iterate>
                                    <p:tmAbs val="0"/>
                                  </p:iterate>
                                  <p:childTnLst>
                                    <p:set>
                                      <p:cBhvr>
                                        <p:cTn id="31" fill="hold"/>
                                        <p:tgtEl>
                                          <p:spTgt spid="260"/>
                                        </p:tgtEl>
                                        <p:attrNameLst>
                                          <p:attrName>style.visibility</p:attrName>
                                        </p:attrNameLst>
                                      </p:cBhvr>
                                      <p:to>
                                        <p:strVal val="visible"/>
                                      </p:to>
                                    </p:set>
                                  </p:childTnLst>
                                </p:cTn>
                              </p:par>
                            </p:childTnLst>
                          </p:cTn>
                        </p:par>
                        <p:par>
                          <p:cTn id="32" fill="hold">
                            <p:stCondLst>
                              <p:cond delay="1400"/>
                            </p:stCondLst>
                            <p:childTnLst>
                              <p:par>
                                <p:cTn id="33" presetID="1" presetClass="entr" presetSubtype="0" fill="hold" grpId="10" nodeType="afterEffect">
                                  <p:stCondLst>
                                    <p:cond delay="0"/>
                                  </p:stCondLst>
                                  <p:iterate>
                                    <p:tmAbs val="0"/>
                                  </p:iterate>
                                  <p:childTnLst>
                                    <p:set>
                                      <p:cBhvr>
                                        <p:cTn id="34" fill="hold"/>
                                        <p:tgtEl>
                                          <p:spTgt spid="266"/>
                                        </p:tgtEl>
                                        <p:attrNameLst>
                                          <p:attrName>style.visibility</p:attrName>
                                        </p:attrNameLst>
                                      </p:cBhvr>
                                      <p:to>
                                        <p:strVal val="visible"/>
                                      </p:to>
                                    </p:set>
                                  </p:childTnLst>
                                </p:cTn>
                              </p:par>
                            </p:childTnLst>
                          </p:cTn>
                        </p:par>
                        <p:par>
                          <p:cTn id="35" fill="hold">
                            <p:stCondLst>
                              <p:cond delay="1400"/>
                            </p:stCondLst>
                            <p:childTnLst>
                              <p:par>
                                <p:cTn id="36" presetID="1" presetClass="entr" presetSubtype="0" fill="hold" grpId="11" nodeType="afterEffect">
                                  <p:stCondLst>
                                    <p:cond delay="0"/>
                                  </p:stCondLst>
                                  <p:iterate>
                                    <p:tmAbs val="0"/>
                                  </p:iterate>
                                  <p:childTnLst>
                                    <p:set>
                                      <p:cBhvr>
                                        <p:cTn id="37" fill="hold"/>
                                        <p:tgtEl>
                                          <p:spTgt spid="263"/>
                                        </p:tgtEl>
                                        <p:attrNameLst>
                                          <p:attrName>style.visibility</p:attrName>
                                        </p:attrNameLst>
                                      </p:cBhvr>
                                      <p:to>
                                        <p:strVal val="visible"/>
                                      </p:to>
                                    </p:set>
                                  </p:childTnLst>
                                </p:cTn>
                              </p:par>
                            </p:childTnLst>
                          </p:cTn>
                        </p:par>
                        <p:par>
                          <p:cTn id="38" fill="hold">
                            <p:stCondLst>
                              <p:cond delay="1400"/>
                            </p:stCondLst>
                            <p:childTnLst>
                              <p:par>
                                <p:cTn id="39" presetID="1" presetClass="entr" presetSubtype="0" fill="hold" grpId="12" nodeType="afterEffect">
                                  <p:stCondLst>
                                    <p:cond delay="100"/>
                                  </p:stCondLst>
                                  <p:iterate>
                                    <p:tmAbs val="0"/>
                                  </p:iterate>
                                  <p:childTnLst>
                                    <p:set>
                                      <p:cBhvr>
                                        <p:cTn id="40" fill="hold"/>
                                        <p:tgtEl>
                                          <p:spTgt spid="267"/>
                                        </p:tgtEl>
                                        <p:attrNameLst>
                                          <p:attrName>style.visibility</p:attrName>
                                        </p:attrNameLst>
                                      </p:cBhvr>
                                      <p:to>
                                        <p:strVal val="visible"/>
                                      </p:to>
                                    </p:set>
                                  </p:childTnLst>
                                </p:cTn>
                              </p:par>
                            </p:childTnLst>
                          </p:cTn>
                        </p:par>
                        <p:par>
                          <p:cTn id="41" fill="hold">
                            <p:stCondLst>
                              <p:cond delay="1500"/>
                            </p:stCondLst>
                            <p:childTnLst>
                              <p:par>
                                <p:cTn id="42" presetID="1" presetClass="entr" presetSubtype="0" fill="hold" grpId="13" nodeType="afterEffect">
                                  <p:stCondLst>
                                    <p:cond delay="100"/>
                                  </p:stCondLst>
                                  <p:iterate>
                                    <p:tmAbs val="0"/>
                                  </p:iterate>
                                  <p:childTnLst>
                                    <p:set>
                                      <p:cBhvr>
                                        <p:cTn id="43" fill="hold"/>
                                        <p:tgtEl>
                                          <p:spTgt spid="268"/>
                                        </p:tgtEl>
                                        <p:attrNameLst>
                                          <p:attrName>style.visibility</p:attrName>
                                        </p:attrNameLst>
                                      </p:cBhvr>
                                      <p:to>
                                        <p:strVal val="visible"/>
                                      </p:to>
                                    </p:set>
                                  </p:childTnLst>
                                </p:cTn>
                              </p:par>
                            </p:childTnLst>
                          </p:cTn>
                        </p:par>
                        <p:par>
                          <p:cTn id="44" fill="hold">
                            <p:stCondLst>
                              <p:cond delay="1600"/>
                            </p:stCondLst>
                            <p:childTnLst>
                              <p:par>
                                <p:cTn id="45" presetID="1" presetClass="entr" presetSubtype="0" fill="hold" grpId="14" nodeType="afterEffect">
                                  <p:stCondLst>
                                    <p:cond delay="100"/>
                                  </p:stCondLst>
                                  <p:iterate>
                                    <p:tmAbs val="0"/>
                                  </p:iterate>
                                  <p:childTnLst>
                                    <p:set>
                                      <p:cBhvr>
                                        <p:cTn id="46" fill="hold"/>
                                        <p:tgtEl>
                                          <p:spTgt spid="26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 grpId="1" animBg="1" advAuto="0"/>
      <p:bldP spid="257" grpId="5" animBg="1" advAuto="0"/>
      <p:bldP spid="258" grpId="4" animBg="1" advAuto="0"/>
      <p:bldP spid="259" grpId="2" animBg="1" advAuto="0"/>
      <p:bldP spid="260" grpId="9" animBg="1" advAuto="0"/>
      <p:bldP spid="261" grpId="8" animBg="1" advAuto="0"/>
      <p:bldP spid="262" grpId="7" animBg="1" advAuto="0"/>
      <p:bldP spid="263" grpId="11" animBg="1" advAuto="0"/>
      <p:bldP spid="264" grpId="6" animBg="1" advAuto="0"/>
      <p:bldP spid="265" grpId="3" animBg="1" advAuto="0"/>
      <p:bldP spid="266" grpId="10" animBg="1" advAuto="0"/>
      <p:bldP spid="267" grpId="12" animBg="1" advAuto="0"/>
      <p:bldP spid="268" grpId="13" animBg="1" advAuto="0"/>
      <p:bldP spid="269" grpId="14"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 name="Rectangle"/>
          <p:cNvSpPr/>
          <p:nvPr/>
        </p:nvSpPr>
        <p:spPr>
          <a:xfrm>
            <a:off x="4182040" y="9057076"/>
            <a:ext cx="5655989" cy="3139844"/>
          </a:xfrm>
          <a:prstGeom prst="rect">
            <a:avLst/>
          </a:prstGeom>
          <a:blipFill>
            <a:blip r:embed="rId3"/>
          </a:blipFill>
          <a:ln w="12700">
            <a:miter lim="400000"/>
          </a:ln>
          <a:effectLst>
            <a:outerShdw blurRad="50800" dist="25400" dir="5400000" rotWithShape="0">
              <a:srgbClr val="000000">
                <a:alpha val="50000"/>
              </a:srgbClr>
            </a:outerShdw>
          </a:effec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sp>
        <p:nvSpPr>
          <p:cNvPr id="274" name="Rectangle"/>
          <p:cNvSpPr/>
          <p:nvPr/>
        </p:nvSpPr>
        <p:spPr>
          <a:xfrm>
            <a:off x="15190099" y="4107065"/>
            <a:ext cx="5655989" cy="3139844"/>
          </a:xfrm>
          <a:prstGeom prst="rect">
            <a:avLst/>
          </a:prstGeom>
          <a:blipFill>
            <a:blip r:embed="rId3"/>
          </a:blipFill>
          <a:ln w="12700">
            <a:miter lim="400000"/>
          </a:ln>
          <a:effectLst>
            <a:outerShdw blurRad="50800" dist="25400" dir="5400000" rotWithShape="0">
              <a:srgbClr val="000000">
                <a:alpha val="50000"/>
              </a:srgbClr>
            </a:outerShdw>
          </a:effec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sp>
        <p:nvSpPr>
          <p:cNvPr id="275" name="Rectangle"/>
          <p:cNvSpPr/>
          <p:nvPr/>
        </p:nvSpPr>
        <p:spPr>
          <a:xfrm>
            <a:off x="15190099" y="9334255"/>
            <a:ext cx="5655989" cy="3139844"/>
          </a:xfrm>
          <a:prstGeom prst="rect">
            <a:avLst/>
          </a:prstGeom>
          <a:blipFill>
            <a:blip r:embed="rId3"/>
          </a:blipFill>
          <a:ln w="12700">
            <a:miter lim="400000"/>
          </a:ln>
          <a:effectLst>
            <a:outerShdw blurRad="50800" dist="25400" dir="5400000" rotWithShape="0">
              <a:srgbClr val="000000">
                <a:alpha val="50000"/>
              </a:srgbClr>
            </a:outerShdw>
          </a:effec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sp>
        <p:nvSpPr>
          <p:cNvPr id="276" name="Rectangle"/>
          <p:cNvSpPr/>
          <p:nvPr/>
        </p:nvSpPr>
        <p:spPr>
          <a:xfrm>
            <a:off x="4182040" y="3969908"/>
            <a:ext cx="5655989" cy="3139843"/>
          </a:xfrm>
          <a:prstGeom prst="rect">
            <a:avLst/>
          </a:prstGeom>
          <a:blipFill>
            <a:blip r:embed="rId3"/>
          </a:blipFill>
          <a:ln w="12700">
            <a:miter lim="400000"/>
          </a:ln>
          <a:effectLst>
            <a:outerShdw blurRad="50800" dist="25400" dir="5400000" rotWithShape="0">
              <a:srgbClr val="000000">
                <a:alpha val="50000"/>
              </a:srgbClr>
            </a:outerShdw>
          </a:effec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sp>
        <p:nvSpPr>
          <p:cNvPr id="277" name="Distributed Systems Challenges"/>
          <p:cNvSpPr txBox="1">
            <a:spLocks noGrp="1"/>
          </p:cNvSpPr>
          <p:nvPr>
            <p:ph type="title"/>
          </p:nvPr>
        </p:nvSpPr>
        <p:spPr>
          <a:prstGeom prst="rect">
            <a:avLst/>
          </a:prstGeom>
        </p:spPr>
        <p:txBody>
          <a:bodyPr/>
          <a:lstStyle/>
          <a:p>
            <a:r>
              <a:t>Distributed Systems Challenges</a:t>
            </a:r>
          </a:p>
        </p:txBody>
      </p:sp>
      <p:sp>
        <p:nvSpPr>
          <p:cNvPr id="278" name="Number of nodes + distance between them"/>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Number of nodes + distance between them</a:t>
            </a:r>
          </a:p>
        </p:txBody>
      </p:sp>
      <p:grpSp>
        <p:nvGrpSpPr>
          <p:cNvPr id="289" name="Group"/>
          <p:cNvGrpSpPr/>
          <p:nvPr/>
        </p:nvGrpSpPr>
        <p:grpSpPr>
          <a:xfrm>
            <a:off x="4254236" y="3969908"/>
            <a:ext cx="5288093" cy="3134115"/>
            <a:chOff x="0" y="0"/>
            <a:chExt cx="5288091" cy="3134114"/>
          </a:xfrm>
        </p:grpSpPr>
        <p:pic>
          <p:nvPicPr>
            <p:cNvPr id="279" name="Image" descr="Image"/>
            <p:cNvPicPr>
              <a:picLocks noChangeAspect="1"/>
            </p:cNvPicPr>
            <p:nvPr/>
          </p:nvPicPr>
          <p:blipFill>
            <a:blip r:embed="rId4"/>
            <a:stretch>
              <a:fillRect/>
            </a:stretch>
          </p:blipFill>
          <p:spPr>
            <a:xfrm>
              <a:off x="988880" y="686330"/>
              <a:ext cx="3364221" cy="1726146"/>
            </a:xfrm>
            <a:prstGeom prst="rect">
              <a:avLst/>
            </a:prstGeom>
            <a:ln w="12700" cap="flat">
              <a:noFill/>
              <a:miter lim="400000"/>
            </a:ln>
            <a:effectLst/>
          </p:spPr>
        </p:pic>
        <p:pic>
          <p:nvPicPr>
            <p:cNvPr id="280" name="Image" descr="Image"/>
            <p:cNvPicPr>
              <a:picLocks noChangeAspect="1"/>
            </p:cNvPicPr>
            <p:nvPr/>
          </p:nvPicPr>
          <p:blipFill>
            <a:blip r:embed="rId5"/>
            <a:stretch>
              <a:fillRect/>
            </a:stretch>
          </p:blipFill>
          <p:spPr>
            <a:xfrm>
              <a:off x="0" y="348510"/>
              <a:ext cx="1140607" cy="1140607"/>
            </a:xfrm>
            <a:prstGeom prst="rect">
              <a:avLst/>
            </a:prstGeom>
            <a:ln w="12700" cap="flat">
              <a:noFill/>
              <a:miter lim="400000"/>
            </a:ln>
            <a:effectLst/>
          </p:spPr>
        </p:pic>
        <p:pic>
          <p:nvPicPr>
            <p:cNvPr id="281" name="Image" descr="Image"/>
            <p:cNvPicPr>
              <a:picLocks noChangeAspect="1"/>
            </p:cNvPicPr>
            <p:nvPr/>
          </p:nvPicPr>
          <p:blipFill>
            <a:blip r:embed="rId5"/>
            <a:stretch>
              <a:fillRect/>
            </a:stretch>
          </p:blipFill>
          <p:spPr>
            <a:xfrm>
              <a:off x="3943892" y="5043"/>
              <a:ext cx="1140607" cy="1140608"/>
            </a:xfrm>
            <a:prstGeom prst="rect">
              <a:avLst/>
            </a:prstGeom>
            <a:ln w="12700" cap="flat">
              <a:noFill/>
              <a:miter lim="400000"/>
            </a:ln>
            <a:effectLst/>
          </p:spPr>
        </p:pic>
        <p:pic>
          <p:nvPicPr>
            <p:cNvPr id="282" name="Image" descr="Image"/>
            <p:cNvPicPr>
              <a:picLocks noChangeAspect="1"/>
            </p:cNvPicPr>
            <p:nvPr/>
          </p:nvPicPr>
          <p:blipFill>
            <a:blip r:embed="rId5"/>
            <a:stretch>
              <a:fillRect/>
            </a:stretch>
          </p:blipFill>
          <p:spPr>
            <a:xfrm>
              <a:off x="4006101" y="1885107"/>
              <a:ext cx="1140607" cy="1140608"/>
            </a:xfrm>
            <a:prstGeom prst="rect">
              <a:avLst/>
            </a:prstGeom>
            <a:ln w="12700" cap="flat">
              <a:noFill/>
              <a:miter lim="400000"/>
            </a:ln>
            <a:effectLst/>
          </p:spPr>
        </p:pic>
        <p:pic>
          <p:nvPicPr>
            <p:cNvPr id="283" name="Image" descr="Image"/>
            <p:cNvPicPr>
              <a:picLocks noChangeAspect="1"/>
            </p:cNvPicPr>
            <p:nvPr/>
          </p:nvPicPr>
          <p:blipFill>
            <a:blip r:embed="rId5"/>
            <a:stretch>
              <a:fillRect/>
            </a:stretch>
          </p:blipFill>
          <p:spPr>
            <a:xfrm>
              <a:off x="2670734" y="0"/>
              <a:ext cx="1140607" cy="1140607"/>
            </a:xfrm>
            <a:prstGeom prst="rect">
              <a:avLst/>
            </a:prstGeom>
            <a:ln w="12700" cap="flat">
              <a:noFill/>
              <a:miter lim="400000"/>
            </a:ln>
            <a:effectLst/>
          </p:spPr>
        </p:pic>
        <p:pic>
          <p:nvPicPr>
            <p:cNvPr id="284" name="Image" descr="Image"/>
            <p:cNvPicPr>
              <a:picLocks noChangeAspect="1"/>
            </p:cNvPicPr>
            <p:nvPr/>
          </p:nvPicPr>
          <p:blipFill>
            <a:blip r:embed="rId5"/>
            <a:stretch>
              <a:fillRect/>
            </a:stretch>
          </p:blipFill>
          <p:spPr>
            <a:xfrm>
              <a:off x="1335367" y="5043"/>
              <a:ext cx="1140607" cy="1140608"/>
            </a:xfrm>
            <a:prstGeom prst="rect">
              <a:avLst/>
            </a:prstGeom>
            <a:ln w="12700" cap="flat">
              <a:noFill/>
              <a:miter lim="400000"/>
            </a:ln>
            <a:effectLst/>
          </p:spPr>
        </p:pic>
        <p:pic>
          <p:nvPicPr>
            <p:cNvPr id="285" name="Image" descr="Image"/>
            <p:cNvPicPr>
              <a:picLocks noChangeAspect="1"/>
            </p:cNvPicPr>
            <p:nvPr/>
          </p:nvPicPr>
          <p:blipFill>
            <a:blip r:embed="rId5"/>
            <a:stretch>
              <a:fillRect/>
            </a:stretch>
          </p:blipFill>
          <p:spPr>
            <a:xfrm>
              <a:off x="2670734" y="1750159"/>
              <a:ext cx="1140607" cy="1140607"/>
            </a:xfrm>
            <a:prstGeom prst="rect">
              <a:avLst/>
            </a:prstGeom>
            <a:ln w="12700" cap="flat">
              <a:noFill/>
              <a:miter lim="400000"/>
            </a:ln>
            <a:effectLst/>
          </p:spPr>
        </p:pic>
        <p:pic>
          <p:nvPicPr>
            <p:cNvPr id="286" name="Image" descr="Image"/>
            <p:cNvPicPr>
              <a:picLocks noChangeAspect="1"/>
            </p:cNvPicPr>
            <p:nvPr/>
          </p:nvPicPr>
          <p:blipFill>
            <a:blip r:embed="rId5"/>
            <a:stretch>
              <a:fillRect/>
            </a:stretch>
          </p:blipFill>
          <p:spPr>
            <a:xfrm>
              <a:off x="1335367" y="1993507"/>
              <a:ext cx="1140607" cy="1140608"/>
            </a:xfrm>
            <a:prstGeom prst="rect">
              <a:avLst/>
            </a:prstGeom>
            <a:ln w="12700" cap="flat">
              <a:noFill/>
              <a:miter lim="400000"/>
            </a:ln>
            <a:effectLst/>
          </p:spPr>
        </p:pic>
        <p:pic>
          <p:nvPicPr>
            <p:cNvPr id="287" name="Image" descr="Image"/>
            <p:cNvPicPr>
              <a:picLocks noChangeAspect="1"/>
            </p:cNvPicPr>
            <p:nvPr/>
          </p:nvPicPr>
          <p:blipFill>
            <a:blip r:embed="rId5"/>
            <a:stretch>
              <a:fillRect/>
            </a:stretch>
          </p:blipFill>
          <p:spPr>
            <a:xfrm>
              <a:off x="66450" y="1331832"/>
              <a:ext cx="1140607" cy="1140608"/>
            </a:xfrm>
            <a:prstGeom prst="rect">
              <a:avLst/>
            </a:prstGeom>
            <a:ln w="12700" cap="flat">
              <a:noFill/>
              <a:miter lim="400000"/>
            </a:ln>
            <a:effectLst/>
          </p:spPr>
        </p:pic>
        <p:pic>
          <p:nvPicPr>
            <p:cNvPr id="288" name="Image" descr="Image"/>
            <p:cNvPicPr>
              <a:picLocks noChangeAspect="1"/>
            </p:cNvPicPr>
            <p:nvPr/>
          </p:nvPicPr>
          <p:blipFill>
            <a:blip r:embed="rId5"/>
            <a:stretch>
              <a:fillRect/>
            </a:stretch>
          </p:blipFill>
          <p:spPr>
            <a:xfrm>
              <a:off x="4147485" y="823558"/>
              <a:ext cx="1140607" cy="1140608"/>
            </a:xfrm>
            <a:prstGeom prst="rect">
              <a:avLst/>
            </a:prstGeom>
            <a:ln w="12700" cap="flat">
              <a:noFill/>
              <a:miter lim="400000"/>
            </a:ln>
            <a:effectLst/>
          </p:spPr>
        </p:pic>
      </p:grpSp>
      <p:grpSp>
        <p:nvGrpSpPr>
          <p:cNvPr id="300" name="Group"/>
          <p:cNvGrpSpPr/>
          <p:nvPr/>
        </p:nvGrpSpPr>
        <p:grpSpPr>
          <a:xfrm>
            <a:off x="15374047" y="3969908"/>
            <a:ext cx="5288093" cy="3134115"/>
            <a:chOff x="0" y="0"/>
            <a:chExt cx="5288091" cy="3134114"/>
          </a:xfrm>
        </p:grpSpPr>
        <p:pic>
          <p:nvPicPr>
            <p:cNvPr id="290" name="Image" descr="Image"/>
            <p:cNvPicPr>
              <a:picLocks noChangeAspect="1"/>
            </p:cNvPicPr>
            <p:nvPr/>
          </p:nvPicPr>
          <p:blipFill>
            <a:blip r:embed="rId4"/>
            <a:stretch>
              <a:fillRect/>
            </a:stretch>
          </p:blipFill>
          <p:spPr>
            <a:xfrm>
              <a:off x="988880" y="686330"/>
              <a:ext cx="3364221" cy="1726146"/>
            </a:xfrm>
            <a:prstGeom prst="rect">
              <a:avLst/>
            </a:prstGeom>
            <a:ln w="12700" cap="flat">
              <a:noFill/>
              <a:miter lim="400000"/>
            </a:ln>
            <a:effectLst/>
          </p:spPr>
        </p:pic>
        <p:pic>
          <p:nvPicPr>
            <p:cNvPr id="291" name="Image" descr="Image"/>
            <p:cNvPicPr>
              <a:picLocks noChangeAspect="1"/>
            </p:cNvPicPr>
            <p:nvPr/>
          </p:nvPicPr>
          <p:blipFill>
            <a:blip r:embed="rId5"/>
            <a:stretch>
              <a:fillRect/>
            </a:stretch>
          </p:blipFill>
          <p:spPr>
            <a:xfrm>
              <a:off x="0" y="348510"/>
              <a:ext cx="1140607" cy="1140607"/>
            </a:xfrm>
            <a:prstGeom prst="rect">
              <a:avLst/>
            </a:prstGeom>
            <a:ln w="12700" cap="flat">
              <a:noFill/>
              <a:miter lim="400000"/>
            </a:ln>
            <a:effectLst/>
          </p:spPr>
        </p:pic>
        <p:pic>
          <p:nvPicPr>
            <p:cNvPr id="292" name="Image" descr="Image"/>
            <p:cNvPicPr>
              <a:picLocks noChangeAspect="1"/>
            </p:cNvPicPr>
            <p:nvPr/>
          </p:nvPicPr>
          <p:blipFill>
            <a:blip r:embed="rId5"/>
            <a:stretch>
              <a:fillRect/>
            </a:stretch>
          </p:blipFill>
          <p:spPr>
            <a:xfrm>
              <a:off x="3943892" y="5043"/>
              <a:ext cx="1140607" cy="1140608"/>
            </a:xfrm>
            <a:prstGeom prst="rect">
              <a:avLst/>
            </a:prstGeom>
            <a:ln w="12700" cap="flat">
              <a:noFill/>
              <a:miter lim="400000"/>
            </a:ln>
            <a:effectLst/>
          </p:spPr>
        </p:pic>
        <p:pic>
          <p:nvPicPr>
            <p:cNvPr id="293" name="Image" descr="Image"/>
            <p:cNvPicPr>
              <a:picLocks noChangeAspect="1"/>
            </p:cNvPicPr>
            <p:nvPr/>
          </p:nvPicPr>
          <p:blipFill>
            <a:blip r:embed="rId5"/>
            <a:stretch>
              <a:fillRect/>
            </a:stretch>
          </p:blipFill>
          <p:spPr>
            <a:xfrm>
              <a:off x="4006101" y="1885107"/>
              <a:ext cx="1140607" cy="1140608"/>
            </a:xfrm>
            <a:prstGeom prst="rect">
              <a:avLst/>
            </a:prstGeom>
            <a:ln w="12700" cap="flat">
              <a:noFill/>
              <a:miter lim="400000"/>
            </a:ln>
            <a:effectLst/>
          </p:spPr>
        </p:pic>
        <p:pic>
          <p:nvPicPr>
            <p:cNvPr id="294" name="Image" descr="Image"/>
            <p:cNvPicPr>
              <a:picLocks noChangeAspect="1"/>
            </p:cNvPicPr>
            <p:nvPr/>
          </p:nvPicPr>
          <p:blipFill>
            <a:blip r:embed="rId5"/>
            <a:stretch>
              <a:fillRect/>
            </a:stretch>
          </p:blipFill>
          <p:spPr>
            <a:xfrm>
              <a:off x="2670734" y="0"/>
              <a:ext cx="1140607" cy="1140607"/>
            </a:xfrm>
            <a:prstGeom prst="rect">
              <a:avLst/>
            </a:prstGeom>
            <a:ln w="12700" cap="flat">
              <a:noFill/>
              <a:miter lim="400000"/>
            </a:ln>
            <a:effectLst/>
          </p:spPr>
        </p:pic>
        <p:pic>
          <p:nvPicPr>
            <p:cNvPr id="295" name="Image" descr="Image"/>
            <p:cNvPicPr>
              <a:picLocks noChangeAspect="1"/>
            </p:cNvPicPr>
            <p:nvPr/>
          </p:nvPicPr>
          <p:blipFill>
            <a:blip r:embed="rId5"/>
            <a:stretch>
              <a:fillRect/>
            </a:stretch>
          </p:blipFill>
          <p:spPr>
            <a:xfrm>
              <a:off x="1335367" y="5043"/>
              <a:ext cx="1140607" cy="1140608"/>
            </a:xfrm>
            <a:prstGeom prst="rect">
              <a:avLst/>
            </a:prstGeom>
            <a:ln w="12700" cap="flat">
              <a:noFill/>
              <a:miter lim="400000"/>
            </a:ln>
            <a:effectLst/>
          </p:spPr>
        </p:pic>
        <p:pic>
          <p:nvPicPr>
            <p:cNvPr id="296" name="Image" descr="Image"/>
            <p:cNvPicPr>
              <a:picLocks noChangeAspect="1"/>
            </p:cNvPicPr>
            <p:nvPr/>
          </p:nvPicPr>
          <p:blipFill>
            <a:blip r:embed="rId5"/>
            <a:stretch>
              <a:fillRect/>
            </a:stretch>
          </p:blipFill>
          <p:spPr>
            <a:xfrm>
              <a:off x="2670734" y="1750159"/>
              <a:ext cx="1140607" cy="1140607"/>
            </a:xfrm>
            <a:prstGeom prst="rect">
              <a:avLst/>
            </a:prstGeom>
            <a:ln w="12700" cap="flat">
              <a:noFill/>
              <a:miter lim="400000"/>
            </a:ln>
            <a:effectLst/>
          </p:spPr>
        </p:pic>
        <p:pic>
          <p:nvPicPr>
            <p:cNvPr id="297" name="Image" descr="Image"/>
            <p:cNvPicPr>
              <a:picLocks noChangeAspect="1"/>
            </p:cNvPicPr>
            <p:nvPr/>
          </p:nvPicPr>
          <p:blipFill>
            <a:blip r:embed="rId5"/>
            <a:stretch>
              <a:fillRect/>
            </a:stretch>
          </p:blipFill>
          <p:spPr>
            <a:xfrm>
              <a:off x="1335367" y="1993507"/>
              <a:ext cx="1140607" cy="1140608"/>
            </a:xfrm>
            <a:prstGeom prst="rect">
              <a:avLst/>
            </a:prstGeom>
            <a:ln w="12700" cap="flat">
              <a:noFill/>
              <a:miter lim="400000"/>
            </a:ln>
            <a:effectLst/>
          </p:spPr>
        </p:pic>
        <p:pic>
          <p:nvPicPr>
            <p:cNvPr id="298" name="Image" descr="Image"/>
            <p:cNvPicPr>
              <a:picLocks noChangeAspect="1"/>
            </p:cNvPicPr>
            <p:nvPr/>
          </p:nvPicPr>
          <p:blipFill>
            <a:blip r:embed="rId5"/>
            <a:stretch>
              <a:fillRect/>
            </a:stretch>
          </p:blipFill>
          <p:spPr>
            <a:xfrm>
              <a:off x="66450" y="1331832"/>
              <a:ext cx="1140607" cy="1140608"/>
            </a:xfrm>
            <a:prstGeom prst="rect">
              <a:avLst/>
            </a:prstGeom>
            <a:ln w="12700" cap="flat">
              <a:noFill/>
              <a:miter lim="400000"/>
            </a:ln>
            <a:effectLst/>
          </p:spPr>
        </p:pic>
        <p:pic>
          <p:nvPicPr>
            <p:cNvPr id="299" name="Image" descr="Image"/>
            <p:cNvPicPr>
              <a:picLocks noChangeAspect="1"/>
            </p:cNvPicPr>
            <p:nvPr/>
          </p:nvPicPr>
          <p:blipFill>
            <a:blip r:embed="rId5"/>
            <a:stretch>
              <a:fillRect/>
            </a:stretch>
          </p:blipFill>
          <p:spPr>
            <a:xfrm>
              <a:off x="4147485" y="823558"/>
              <a:ext cx="1140607" cy="1140608"/>
            </a:xfrm>
            <a:prstGeom prst="rect">
              <a:avLst/>
            </a:prstGeom>
            <a:ln w="12700" cap="flat">
              <a:noFill/>
              <a:miter lim="400000"/>
            </a:ln>
            <a:effectLst/>
          </p:spPr>
        </p:pic>
      </p:grpSp>
      <p:grpSp>
        <p:nvGrpSpPr>
          <p:cNvPr id="311" name="Group"/>
          <p:cNvGrpSpPr/>
          <p:nvPr/>
        </p:nvGrpSpPr>
        <p:grpSpPr>
          <a:xfrm>
            <a:off x="4254236" y="9057076"/>
            <a:ext cx="5288093" cy="3134115"/>
            <a:chOff x="0" y="0"/>
            <a:chExt cx="5288091" cy="3134114"/>
          </a:xfrm>
        </p:grpSpPr>
        <p:pic>
          <p:nvPicPr>
            <p:cNvPr id="301" name="Image" descr="Image"/>
            <p:cNvPicPr>
              <a:picLocks noChangeAspect="1"/>
            </p:cNvPicPr>
            <p:nvPr/>
          </p:nvPicPr>
          <p:blipFill>
            <a:blip r:embed="rId4"/>
            <a:stretch>
              <a:fillRect/>
            </a:stretch>
          </p:blipFill>
          <p:spPr>
            <a:xfrm>
              <a:off x="988880" y="686330"/>
              <a:ext cx="3364221" cy="1726146"/>
            </a:xfrm>
            <a:prstGeom prst="rect">
              <a:avLst/>
            </a:prstGeom>
            <a:ln w="12700" cap="flat">
              <a:noFill/>
              <a:miter lim="400000"/>
            </a:ln>
            <a:effectLst/>
          </p:spPr>
        </p:pic>
        <p:pic>
          <p:nvPicPr>
            <p:cNvPr id="302" name="Image" descr="Image"/>
            <p:cNvPicPr>
              <a:picLocks noChangeAspect="1"/>
            </p:cNvPicPr>
            <p:nvPr/>
          </p:nvPicPr>
          <p:blipFill>
            <a:blip r:embed="rId5"/>
            <a:stretch>
              <a:fillRect/>
            </a:stretch>
          </p:blipFill>
          <p:spPr>
            <a:xfrm>
              <a:off x="0" y="348510"/>
              <a:ext cx="1140607" cy="1140607"/>
            </a:xfrm>
            <a:prstGeom prst="rect">
              <a:avLst/>
            </a:prstGeom>
            <a:ln w="12700" cap="flat">
              <a:noFill/>
              <a:miter lim="400000"/>
            </a:ln>
            <a:effectLst/>
          </p:spPr>
        </p:pic>
        <p:pic>
          <p:nvPicPr>
            <p:cNvPr id="303" name="Image" descr="Image"/>
            <p:cNvPicPr>
              <a:picLocks noChangeAspect="1"/>
            </p:cNvPicPr>
            <p:nvPr/>
          </p:nvPicPr>
          <p:blipFill>
            <a:blip r:embed="rId5"/>
            <a:stretch>
              <a:fillRect/>
            </a:stretch>
          </p:blipFill>
          <p:spPr>
            <a:xfrm>
              <a:off x="3943892" y="5043"/>
              <a:ext cx="1140607" cy="1140608"/>
            </a:xfrm>
            <a:prstGeom prst="rect">
              <a:avLst/>
            </a:prstGeom>
            <a:ln w="12700" cap="flat">
              <a:noFill/>
              <a:miter lim="400000"/>
            </a:ln>
            <a:effectLst/>
          </p:spPr>
        </p:pic>
        <p:pic>
          <p:nvPicPr>
            <p:cNvPr id="304" name="Image" descr="Image"/>
            <p:cNvPicPr>
              <a:picLocks noChangeAspect="1"/>
            </p:cNvPicPr>
            <p:nvPr/>
          </p:nvPicPr>
          <p:blipFill>
            <a:blip r:embed="rId5"/>
            <a:stretch>
              <a:fillRect/>
            </a:stretch>
          </p:blipFill>
          <p:spPr>
            <a:xfrm>
              <a:off x="4006101" y="1885107"/>
              <a:ext cx="1140607" cy="1140608"/>
            </a:xfrm>
            <a:prstGeom prst="rect">
              <a:avLst/>
            </a:prstGeom>
            <a:ln w="12700" cap="flat">
              <a:noFill/>
              <a:miter lim="400000"/>
            </a:ln>
            <a:effectLst/>
          </p:spPr>
        </p:pic>
        <p:pic>
          <p:nvPicPr>
            <p:cNvPr id="305" name="Image" descr="Image"/>
            <p:cNvPicPr>
              <a:picLocks noChangeAspect="1"/>
            </p:cNvPicPr>
            <p:nvPr/>
          </p:nvPicPr>
          <p:blipFill>
            <a:blip r:embed="rId5"/>
            <a:stretch>
              <a:fillRect/>
            </a:stretch>
          </p:blipFill>
          <p:spPr>
            <a:xfrm>
              <a:off x="2670734" y="0"/>
              <a:ext cx="1140607" cy="1140607"/>
            </a:xfrm>
            <a:prstGeom prst="rect">
              <a:avLst/>
            </a:prstGeom>
            <a:ln w="12700" cap="flat">
              <a:noFill/>
              <a:miter lim="400000"/>
            </a:ln>
            <a:effectLst/>
          </p:spPr>
        </p:pic>
        <p:pic>
          <p:nvPicPr>
            <p:cNvPr id="306" name="Image" descr="Image"/>
            <p:cNvPicPr>
              <a:picLocks noChangeAspect="1"/>
            </p:cNvPicPr>
            <p:nvPr/>
          </p:nvPicPr>
          <p:blipFill>
            <a:blip r:embed="rId5"/>
            <a:stretch>
              <a:fillRect/>
            </a:stretch>
          </p:blipFill>
          <p:spPr>
            <a:xfrm>
              <a:off x="1335367" y="5043"/>
              <a:ext cx="1140607" cy="1140608"/>
            </a:xfrm>
            <a:prstGeom prst="rect">
              <a:avLst/>
            </a:prstGeom>
            <a:ln w="12700" cap="flat">
              <a:noFill/>
              <a:miter lim="400000"/>
            </a:ln>
            <a:effectLst/>
          </p:spPr>
        </p:pic>
        <p:pic>
          <p:nvPicPr>
            <p:cNvPr id="307" name="Image" descr="Image"/>
            <p:cNvPicPr>
              <a:picLocks noChangeAspect="1"/>
            </p:cNvPicPr>
            <p:nvPr/>
          </p:nvPicPr>
          <p:blipFill>
            <a:blip r:embed="rId5"/>
            <a:stretch>
              <a:fillRect/>
            </a:stretch>
          </p:blipFill>
          <p:spPr>
            <a:xfrm>
              <a:off x="2670734" y="1750159"/>
              <a:ext cx="1140607" cy="1140607"/>
            </a:xfrm>
            <a:prstGeom prst="rect">
              <a:avLst/>
            </a:prstGeom>
            <a:ln w="12700" cap="flat">
              <a:noFill/>
              <a:miter lim="400000"/>
            </a:ln>
            <a:effectLst/>
          </p:spPr>
        </p:pic>
        <p:pic>
          <p:nvPicPr>
            <p:cNvPr id="308" name="Image" descr="Image"/>
            <p:cNvPicPr>
              <a:picLocks noChangeAspect="1"/>
            </p:cNvPicPr>
            <p:nvPr/>
          </p:nvPicPr>
          <p:blipFill>
            <a:blip r:embed="rId5"/>
            <a:stretch>
              <a:fillRect/>
            </a:stretch>
          </p:blipFill>
          <p:spPr>
            <a:xfrm>
              <a:off x="1335367" y="1993507"/>
              <a:ext cx="1140607" cy="1140608"/>
            </a:xfrm>
            <a:prstGeom prst="rect">
              <a:avLst/>
            </a:prstGeom>
            <a:ln w="12700" cap="flat">
              <a:noFill/>
              <a:miter lim="400000"/>
            </a:ln>
            <a:effectLst/>
          </p:spPr>
        </p:pic>
        <p:pic>
          <p:nvPicPr>
            <p:cNvPr id="309" name="Image" descr="Image"/>
            <p:cNvPicPr>
              <a:picLocks noChangeAspect="1"/>
            </p:cNvPicPr>
            <p:nvPr/>
          </p:nvPicPr>
          <p:blipFill>
            <a:blip r:embed="rId5"/>
            <a:stretch>
              <a:fillRect/>
            </a:stretch>
          </p:blipFill>
          <p:spPr>
            <a:xfrm>
              <a:off x="66450" y="1331832"/>
              <a:ext cx="1140607" cy="1140608"/>
            </a:xfrm>
            <a:prstGeom prst="rect">
              <a:avLst/>
            </a:prstGeom>
            <a:ln w="12700" cap="flat">
              <a:noFill/>
              <a:miter lim="400000"/>
            </a:ln>
            <a:effectLst/>
          </p:spPr>
        </p:pic>
        <p:pic>
          <p:nvPicPr>
            <p:cNvPr id="310" name="Image" descr="Image"/>
            <p:cNvPicPr>
              <a:picLocks noChangeAspect="1"/>
            </p:cNvPicPr>
            <p:nvPr/>
          </p:nvPicPr>
          <p:blipFill>
            <a:blip r:embed="rId5"/>
            <a:stretch>
              <a:fillRect/>
            </a:stretch>
          </p:blipFill>
          <p:spPr>
            <a:xfrm>
              <a:off x="4147485" y="823558"/>
              <a:ext cx="1140607" cy="1140608"/>
            </a:xfrm>
            <a:prstGeom prst="rect">
              <a:avLst/>
            </a:prstGeom>
            <a:ln w="12700" cap="flat">
              <a:noFill/>
              <a:miter lim="400000"/>
            </a:ln>
            <a:effectLst/>
          </p:spPr>
        </p:pic>
      </p:grpSp>
      <p:grpSp>
        <p:nvGrpSpPr>
          <p:cNvPr id="322" name="Group"/>
          <p:cNvGrpSpPr/>
          <p:nvPr/>
        </p:nvGrpSpPr>
        <p:grpSpPr>
          <a:xfrm>
            <a:off x="15374047" y="9337119"/>
            <a:ext cx="5288093" cy="3134116"/>
            <a:chOff x="0" y="0"/>
            <a:chExt cx="5288091" cy="3134114"/>
          </a:xfrm>
        </p:grpSpPr>
        <p:pic>
          <p:nvPicPr>
            <p:cNvPr id="312" name="Image" descr="Image"/>
            <p:cNvPicPr>
              <a:picLocks noChangeAspect="1"/>
            </p:cNvPicPr>
            <p:nvPr/>
          </p:nvPicPr>
          <p:blipFill>
            <a:blip r:embed="rId4"/>
            <a:stretch>
              <a:fillRect/>
            </a:stretch>
          </p:blipFill>
          <p:spPr>
            <a:xfrm>
              <a:off x="988880" y="686330"/>
              <a:ext cx="3364221" cy="1726146"/>
            </a:xfrm>
            <a:prstGeom prst="rect">
              <a:avLst/>
            </a:prstGeom>
            <a:ln w="12700" cap="flat">
              <a:noFill/>
              <a:miter lim="400000"/>
            </a:ln>
            <a:effectLst/>
          </p:spPr>
        </p:pic>
        <p:pic>
          <p:nvPicPr>
            <p:cNvPr id="313" name="Image" descr="Image"/>
            <p:cNvPicPr>
              <a:picLocks noChangeAspect="1"/>
            </p:cNvPicPr>
            <p:nvPr/>
          </p:nvPicPr>
          <p:blipFill>
            <a:blip r:embed="rId5"/>
            <a:stretch>
              <a:fillRect/>
            </a:stretch>
          </p:blipFill>
          <p:spPr>
            <a:xfrm>
              <a:off x="0" y="348510"/>
              <a:ext cx="1140607" cy="1140607"/>
            </a:xfrm>
            <a:prstGeom prst="rect">
              <a:avLst/>
            </a:prstGeom>
            <a:ln w="12700" cap="flat">
              <a:noFill/>
              <a:miter lim="400000"/>
            </a:ln>
            <a:effectLst/>
          </p:spPr>
        </p:pic>
        <p:pic>
          <p:nvPicPr>
            <p:cNvPr id="314" name="Image" descr="Image"/>
            <p:cNvPicPr>
              <a:picLocks noChangeAspect="1"/>
            </p:cNvPicPr>
            <p:nvPr/>
          </p:nvPicPr>
          <p:blipFill>
            <a:blip r:embed="rId5"/>
            <a:stretch>
              <a:fillRect/>
            </a:stretch>
          </p:blipFill>
          <p:spPr>
            <a:xfrm>
              <a:off x="3943892" y="5043"/>
              <a:ext cx="1140607" cy="1140608"/>
            </a:xfrm>
            <a:prstGeom prst="rect">
              <a:avLst/>
            </a:prstGeom>
            <a:ln w="12700" cap="flat">
              <a:noFill/>
              <a:miter lim="400000"/>
            </a:ln>
            <a:effectLst/>
          </p:spPr>
        </p:pic>
        <p:pic>
          <p:nvPicPr>
            <p:cNvPr id="315" name="Image" descr="Image"/>
            <p:cNvPicPr>
              <a:picLocks noChangeAspect="1"/>
            </p:cNvPicPr>
            <p:nvPr/>
          </p:nvPicPr>
          <p:blipFill>
            <a:blip r:embed="rId5"/>
            <a:stretch>
              <a:fillRect/>
            </a:stretch>
          </p:blipFill>
          <p:spPr>
            <a:xfrm>
              <a:off x="4006101" y="1885107"/>
              <a:ext cx="1140607" cy="1140608"/>
            </a:xfrm>
            <a:prstGeom prst="rect">
              <a:avLst/>
            </a:prstGeom>
            <a:ln w="12700" cap="flat">
              <a:noFill/>
              <a:miter lim="400000"/>
            </a:ln>
            <a:effectLst/>
          </p:spPr>
        </p:pic>
        <p:pic>
          <p:nvPicPr>
            <p:cNvPr id="316" name="Image" descr="Image"/>
            <p:cNvPicPr>
              <a:picLocks noChangeAspect="1"/>
            </p:cNvPicPr>
            <p:nvPr/>
          </p:nvPicPr>
          <p:blipFill>
            <a:blip r:embed="rId5"/>
            <a:stretch>
              <a:fillRect/>
            </a:stretch>
          </p:blipFill>
          <p:spPr>
            <a:xfrm>
              <a:off x="2670734" y="0"/>
              <a:ext cx="1140607" cy="1140607"/>
            </a:xfrm>
            <a:prstGeom prst="rect">
              <a:avLst/>
            </a:prstGeom>
            <a:ln w="12700" cap="flat">
              <a:noFill/>
              <a:miter lim="400000"/>
            </a:ln>
            <a:effectLst/>
          </p:spPr>
        </p:pic>
        <p:pic>
          <p:nvPicPr>
            <p:cNvPr id="317" name="Image" descr="Image"/>
            <p:cNvPicPr>
              <a:picLocks noChangeAspect="1"/>
            </p:cNvPicPr>
            <p:nvPr/>
          </p:nvPicPr>
          <p:blipFill>
            <a:blip r:embed="rId5"/>
            <a:stretch>
              <a:fillRect/>
            </a:stretch>
          </p:blipFill>
          <p:spPr>
            <a:xfrm>
              <a:off x="1335367" y="5043"/>
              <a:ext cx="1140607" cy="1140608"/>
            </a:xfrm>
            <a:prstGeom prst="rect">
              <a:avLst/>
            </a:prstGeom>
            <a:ln w="12700" cap="flat">
              <a:noFill/>
              <a:miter lim="400000"/>
            </a:ln>
            <a:effectLst/>
          </p:spPr>
        </p:pic>
        <p:pic>
          <p:nvPicPr>
            <p:cNvPr id="318" name="Image" descr="Image"/>
            <p:cNvPicPr>
              <a:picLocks noChangeAspect="1"/>
            </p:cNvPicPr>
            <p:nvPr/>
          </p:nvPicPr>
          <p:blipFill>
            <a:blip r:embed="rId5"/>
            <a:stretch>
              <a:fillRect/>
            </a:stretch>
          </p:blipFill>
          <p:spPr>
            <a:xfrm>
              <a:off x="2670734" y="1750159"/>
              <a:ext cx="1140607" cy="1140607"/>
            </a:xfrm>
            <a:prstGeom prst="rect">
              <a:avLst/>
            </a:prstGeom>
            <a:ln w="12700" cap="flat">
              <a:noFill/>
              <a:miter lim="400000"/>
            </a:ln>
            <a:effectLst/>
          </p:spPr>
        </p:pic>
        <p:pic>
          <p:nvPicPr>
            <p:cNvPr id="319" name="Image" descr="Image"/>
            <p:cNvPicPr>
              <a:picLocks noChangeAspect="1"/>
            </p:cNvPicPr>
            <p:nvPr/>
          </p:nvPicPr>
          <p:blipFill>
            <a:blip r:embed="rId5"/>
            <a:stretch>
              <a:fillRect/>
            </a:stretch>
          </p:blipFill>
          <p:spPr>
            <a:xfrm>
              <a:off x="1335367" y="1993507"/>
              <a:ext cx="1140607" cy="1140608"/>
            </a:xfrm>
            <a:prstGeom prst="rect">
              <a:avLst/>
            </a:prstGeom>
            <a:ln w="12700" cap="flat">
              <a:noFill/>
              <a:miter lim="400000"/>
            </a:ln>
            <a:effectLst/>
          </p:spPr>
        </p:pic>
        <p:pic>
          <p:nvPicPr>
            <p:cNvPr id="320" name="Image" descr="Image"/>
            <p:cNvPicPr>
              <a:picLocks noChangeAspect="1"/>
            </p:cNvPicPr>
            <p:nvPr/>
          </p:nvPicPr>
          <p:blipFill>
            <a:blip r:embed="rId5"/>
            <a:stretch>
              <a:fillRect/>
            </a:stretch>
          </p:blipFill>
          <p:spPr>
            <a:xfrm>
              <a:off x="66450" y="1331832"/>
              <a:ext cx="1140607" cy="1140608"/>
            </a:xfrm>
            <a:prstGeom prst="rect">
              <a:avLst/>
            </a:prstGeom>
            <a:ln w="12700" cap="flat">
              <a:noFill/>
              <a:miter lim="400000"/>
            </a:ln>
            <a:effectLst/>
          </p:spPr>
        </p:pic>
        <p:pic>
          <p:nvPicPr>
            <p:cNvPr id="321" name="Image" descr="Image"/>
            <p:cNvPicPr>
              <a:picLocks noChangeAspect="1"/>
            </p:cNvPicPr>
            <p:nvPr/>
          </p:nvPicPr>
          <p:blipFill>
            <a:blip r:embed="rId5"/>
            <a:stretch>
              <a:fillRect/>
            </a:stretch>
          </p:blipFill>
          <p:spPr>
            <a:xfrm>
              <a:off x="4147485" y="823558"/>
              <a:ext cx="1140607" cy="1140608"/>
            </a:xfrm>
            <a:prstGeom prst="rect">
              <a:avLst/>
            </a:prstGeom>
            <a:ln w="12700" cap="flat">
              <a:noFill/>
              <a:miter lim="400000"/>
            </a:ln>
            <a:effectLst/>
          </p:spPr>
        </p:pic>
      </p:grpSp>
      <p:sp>
        <p:nvSpPr>
          <p:cNvPr id="323" name="DC"/>
          <p:cNvSpPr txBox="1"/>
          <p:nvPr/>
        </p:nvSpPr>
        <p:spPr>
          <a:xfrm>
            <a:off x="6362025" y="12425112"/>
            <a:ext cx="107251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DC</a:t>
            </a:r>
          </a:p>
        </p:txBody>
      </p:sp>
      <p:sp>
        <p:nvSpPr>
          <p:cNvPr id="324" name="NY"/>
          <p:cNvSpPr txBox="1"/>
          <p:nvPr/>
        </p:nvSpPr>
        <p:spPr>
          <a:xfrm>
            <a:off x="17517079" y="7238373"/>
            <a:ext cx="100203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NY</a:t>
            </a:r>
          </a:p>
        </p:txBody>
      </p:sp>
      <p:sp>
        <p:nvSpPr>
          <p:cNvPr id="325" name="LONDON"/>
          <p:cNvSpPr txBox="1"/>
          <p:nvPr/>
        </p:nvSpPr>
        <p:spPr>
          <a:xfrm>
            <a:off x="16582041" y="12425112"/>
            <a:ext cx="287210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LONDON</a:t>
            </a:r>
          </a:p>
        </p:txBody>
      </p:sp>
      <p:sp>
        <p:nvSpPr>
          <p:cNvPr id="326" name="SF"/>
          <p:cNvSpPr txBox="1"/>
          <p:nvPr/>
        </p:nvSpPr>
        <p:spPr>
          <a:xfrm>
            <a:off x="6449972" y="7238373"/>
            <a:ext cx="89662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SF</a:t>
            </a:r>
          </a:p>
        </p:txBody>
      </p:sp>
      <p:cxnSp>
        <p:nvCxnSpPr>
          <p:cNvPr id="327" name="Connection Line"/>
          <p:cNvCxnSpPr>
            <a:stCxn id="276" idx="0"/>
            <a:endCxn id="274" idx="0"/>
          </p:cNvCxnSpPr>
          <p:nvPr/>
        </p:nvCxnSpPr>
        <p:spPr>
          <a:xfrm>
            <a:off x="7010034" y="5539829"/>
            <a:ext cx="11008060" cy="137158"/>
          </a:xfrm>
          <a:prstGeom prst="straightConnector1">
            <a:avLst/>
          </a:prstGeom>
          <a:ln w="25400">
            <a:solidFill>
              <a:srgbClr val="000000"/>
            </a:solidFill>
            <a:miter lim="400000"/>
          </a:ln>
        </p:spPr>
      </p:cxnSp>
      <p:cxnSp>
        <p:nvCxnSpPr>
          <p:cNvPr id="328" name="Connection Line"/>
          <p:cNvCxnSpPr>
            <a:stCxn id="273" idx="0"/>
            <a:endCxn id="274" idx="0"/>
          </p:cNvCxnSpPr>
          <p:nvPr/>
        </p:nvCxnSpPr>
        <p:spPr>
          <a:xfrm flipV="1">
            <a:off x="7010034" y="5676986"/>
            <a:ext cx="11008060" cy="4950012"/>
          </a:xfrm>
          <a:prstGeom prst="straightConnector1">
            <a:avLst/>
          </a:prstGeom>
          <a:ln w="25400">
            <a:solidFill>
              <a:srgbClr val="000000"/>
            </a:solidFill>
            <a:miter lim="400000"/>
          </a:ln>
        </p:spPr>
      </p:cxnSp>
      <p:cxnSp>
        <p:nvCxnSpPr>
          <p:cNvPr id="329" name="Connection Line"/>
          <p:cNvCxnSpPr>
            <a:stCxn id="275" idx="0"/>
            <a:endCxn id="274" idx="0"/>
          </p:cNvCxnSpPr>
          <p:nvPr/>
        </p:nvCxnSpPr>
        <p:spPr>
          <a:xfrm flipV="1">
            <a:off x="18018093" y="5676986"/>
            <a:ext cx="1" cy="5227192"/>
          </a:xfrm>
          <a:prstGeom prst="straightConnector1">
            <a:avLst/>
          </a:prstGeom>
          <a:ln w="25400">
            <a:solidFill>
              <a:srgbClr val="000000"/>
            </a:solidFill>
            <a:miter lim="400000"/>
          </a:ln>
        </p:spPr>
      </p:cxnSp>
      <p:grpSp>
        <p:nvGrpSpPr>
          <p:cNvPr id="332" name="Even if cross-city links are fast and cheap (are they?)…"/>
          <p:cNvGrpSpPr/>
          <p:nvPr/>
        </p:nvGrpSpPr>
        <p:grpSpPr>
          <a:xfrm>
            <a:off x="4385944" y="7154582"/>
            <a:ext cx="15612112" cy="2251076"/>
            <a:chOff x="0" y="0"/>
            <a:chExt cx="15612110" cy="2251075"/>
          </a:xfrm>
        </p:grpSpPr>
        <p:sp>
          <p:nvSpPr>
            <p:cNvPr id="331" name="Even if cross-city links are fast and cheap (are they?)…"/>
            <p:cNvSpPr txBox="1"/>
            <p:nvPr/>
          </p:nvSpPr>
          <p:spPr>
            <a:xfrm>
              <a:off x="215899" y="139700"/>
              <a:ext cx="15180312" cy="1692275"/>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p>
              <a:pPr defTabSz="821531">
                <a:defRPr sz="5000">
                  <a:solidFill>
                    <a:srgbClr val="000000"/>
                  </a:solidFill>
                  <a:latin typeface="Helvetica Light"/>
                  <a:ea typeface="Helvetica Light"/>
                  <a:cs typeface="Helvetica Light"/>
                  <a:sym typeface="Helvetica Light"/>
                </a:defRPr>
              </a:pPr>
              <a:r>
                <a:t>Even if cross-city links are fast and cheap (are they?)</a:t>
              </a:r>
            </a:p>
            <a:p>
              <a:pPr defTabSz="821531">
                <a:defRPr sz="5000">
                  <a:solidFill>
                    <a:srgbClr val="000000"/>
                  </a:solidFill>
                  <a:latin typeface="Helvetica Light"/>
                  <a:ea typeface="Helvetica Light"/>
                  <a:cs typeface="Helvetica Light"/>
                  <a:sym typeface="Helvetica Light"/>
                </a:defRPr>
              </a:pPr>
              <a:r>
                <a:t>Still that pesky speed of light…</a:t>
              </a:r>
            </a:p>
          </p:txBody>
        </p:sp>
        <p:pic>
          <p:nvPicPr>
            <p:cNvPr id="330" name="Even if cross-city links are fast and cheap (are they?)… Even if cross-city links are fast and cheap (are they?)Still that pesky speed of light…" descr="Even if cross-city links are fast and cheap (are they?)… Even if cross-city links are fast and cheap (are they?)Still that pesky speed of light…"/>
            <p:cNvPicPr>
              <a:picLocks/>
            </p:cNvPicPr>
            <p:nvPr/>
          </p:nvPicPr>
          <p:blipFill>
            <a:blip r:embed="rId6"/>
            <a:stretch>
              <a:fillRect/>
            </a:stretch>
          </p:blipFill>
          <p:spPr>
            <a:xfrm>
              <a:off x="-1" y="0"/>
              <a:ext cx="15612112" cy="2251075"/>
            </a:xfrm>
            <a:prstGeom prst="rect">
              <a:avLst/>
            </a:prstGeom>
            <a:effectLst/>
          </p:spPr>
        </p:pic>
      </p:grpSp>
      <p:pic>
        <p:nvPicPr>
          <p:cNvPr id="333" name="Image" descr="Image"/>
          <p:cNvPicPr>
            <a:picLocks noChangeAspect="1"/>
          </p:cNvPicPr>
          <p:nvPr/>
        </p:nvPicPr>
        <p:blipFill>
          <a:blip r:embed="rId7"/>
          <a:srcRect l="3816" t="1804" r="1962" b="2051"/>
          <a:stretch>
            <a:fillRect/>
          </a:stretch>
        </p:blipFill>
        <p:spPr>
          <a:xfrm>
            <a:off x="8553681" y="9334255"/>
            <a:ext cx="569422" cy="747317"/>
          </a:xfrm>
          <a:custGeom>
            <a:avLst/>
            <a:gdLst/>
            <a:ahLst/>
            <a:cxnLst>
              <a:cxn ang="0">
                <a:pos x="wd2" y="hd2"/>
              </a:cxn>
              <a:cxn ang="5400000">
                <a:pos x="wd2" y="hd2"/>
              </a:cxn>
              <a:cxn ang="10800000">
                <a:pos x="wd2" y="hd2"/>
              </a:cxn>
              <a:cxn ang="16200000">
                <a:pos x="wd2" y="hd2"/>
              </a:cxn>
            </a:cxnLst>
            <a:rect l="0" t="0" r="r" b="b"/>
            <a:pathLst>
              <a:path w="21582" h="21600" extrusionOk="0">
                <a:moveTo>
                  <a:pt x="4517" y="0"/>
                </a:moveTo>
                <a:cubicBezTo>
                  <a:pt x="2758" y="11"/>
                  <a:pt x="1963" y="57"/>
                  <a:pt x="1554" y="149"/>
                </a:cubicBezTo>
                <a:cubicBezTo>
                  <a:pt x="1323" y="222"/>
                  <a:pt x="1085" y="330"/>
                  <a:pt x="877" y="470"/>
                </a:cubicBezTo>
                <a:cubicBezTo>
                  <a:pt x="867" y="478"/>
                  <a:pt x="858" y="486"/>
                  <a:pt x="847" y="493"/>
                </a:cubicBezTo>
                <a:cubicBezTo>
                  <a:pt x="627" y="650"/>
                  <a:pt x="379" y="908"/>
                  <a:pt x="261" y="1078"/>
                </a:cubicBezTo>
                <a:cubicBezTo>
                  <a:pt x="256" y="1085"/>
                  <a:pt x="235" y="1095"/>
                  <a:pt x="231" y="1101"/>
                </a:cubicBezTo>
                <a:lnTo>
                  <a:pt x="35" y="1411"/>
                </a:lnTo>
                <a:lnTo>
                  <a:pt x="5" y="10416"/>
                </a:lnTo>
                <a:cubicBezTo>
                  <a:pt x="-7" y="15059"/>
                  <a:pt x="5" y="17692"/>
                  <a:pt x="35" y="18778"/>
                </a:cubicBezTo>
                <a:cubicBezTo>
                  <a:pt x="38" y="18834"/>
                  <a:pt x="47" y="18929"/>
                  <a:pt x="50" y="18973"/>
                </a:cubicBezTo>
                <a:cubicBezTo>
                  <a:pt x="57" y="19157"/>
                  <a:pt x="56" y="19242"/>
                  <a:pt x="65" y="19283"/>
                </a:cubicBezTo>
                <a:cubicBezTo>
                  <a:pt x="75" y="19332"/>
                  <a:pt x="98" y="19372"/>
                  <a:pt x="110" y="19386"/>
                </a:cubicBezTo>
                <a:cubicBezTo>
                  <a:pt x="164" y="19374"/>
                  <a:pt x="230" y="19394"/>
                  <a:pt x="291" y="19432"/>
                </a:cubicBezTo>
                <a:cubicBezTo>
                  <a:pt x="391" y="19496"/>
                  <a:pt x="426" y="19721"/>
                  <a:pt x="426" y="20556"/>
                </a:cubicBezTo>
                <a:lnTo>
                  <a:pt x="426" y="21600"/>
                </a:lnTo>
                <a:lnTo>
                  <a:pt x="21169" y="21600"/>
                </a:lnTo>
                <a:lnTo>
                  <a:pt x="21169" y="21497"/>
                </a:lnTo>
                <a:lnTo>
                  <a:pt x="21169" y="20556"/>
                </a:lnTo>
                <a:cubicBezTo>
                  <a:pt x="21169" y="19619"/>
                  <a:pt x="21212" y="19383"/>
                  <a:pt x="21410" y="19398"/>
                </a:cubicBezTo>
                <a:lnTo>
                  <a:pt x="21500" y="19363"/>
                </a:lnTo>
                <a:cubicBezTo>
                  <a:pt x="21579" y="19125"/>
                  <a:pt x="21593" y="17408"/>
                  <a:pt x="21575" y="10427"/>
                </a:cubicBezTo>
                <a:lnTo>
                  <a:pt x="21575" y="10404"/>
                </a:lnTo>
                <a:lnTo>
                  <a:pt x="21560" y="1468"/>
                </a:lnTo>
                <a:lnTo>
                  <a:pt x="21365" y="1136"/>
                </a:lnTo>
                <a:cubicBezTo>
                  <a:pt x="21135" y="748"/>
                  <a:pt x="20695" y="412"/>
                  <a:pt x="20161" y="195"/>
                </a:cubicBezTo>
                <a:cubicBezTo>
                  <a:pt x="20103" y="173"/>
                  <a:pt x="20040" y="143"/>
                  <a:pt x="19981" y="126"/>
                </a:cubicBezTo>
                <a:cubicBezTo>
                  <a:pt x="19796" y="74"/>
                  <a:pt x="19516" y="42"/>
                  <a:pt x="18822" y="23"/>
                </a:cubicBezTo>
                <a:lnTo>
                  <a:pt x="10971" y="0"/>
                </a:lnTo>
                <a:lnTo>
                  <a:pt x="6398" y="0"/>
                </a:lnTo>
                <a:lnTo>
                  <a:pt x="4517" y="0"/>
                </a:lnTo>
                <a:close/>
              </a:path>
            </a:pathLst>
          </a:custGeom>
          <a:ln w="12700">
            <a:miter lim="400000"/>
          </a:ln>
        </p:spPr>
      </p:pic>
      <p:pic>
        <p:nvPicPr>
          <p:cNvPr id="334" name="Image" descr="Image"/>
          <p:cNvPicPr>
            <a:picLocks noChangeAspect="1"/>
          </p:cNvPicPr>
          <p:nvPr/>
        </p:nvPicPr>
        <p:blipFill>
          <a:blip r:embed="rId7"/>
          <a:srcRect l="3816" t="1804" r="1962" b="2051"/>
          <a:stretch>
            <a:fillRect/>
          </a:stretch>
        </p:blipFill>
        <p:spPr>
          <a:xfrm>
            <a:off x="5946212" y="6230862"/>
            <a:ext cx="569422" cy="747316"/>
          </a:xfrm>
          <a:custGeom>
            <a:avLst/>
            <a:gdLst/>
            <a:ahLst/>
            <a:cxnLst>
              <a:cxn ang="0">
                <a:pos x="wd2" y="hd2"/>
              </a:cxn>
              <a:cxn ang="5400000">
                <a:pos x="wd2" y="hd2"/>
              </a:cxn>
              <a:cxn ang="10800000">
                <a:pos x="wd2" y="hd2"/>
              </a:cxn>
              <a:cxn ang="16200000">
                <a:pos x="wd2" y="hd2"/>
              </a:cxn>
            </a:cxnLst>
            <a:rect l="0" t="0" r="r" b="b"/>
            <a:pathLst>
              <a:path w="21582" h="21600" extrusionOk="0">
                <a:moveTo>
                  <a:pt x="4517" y="0"/>
                </a:moveTo>
                <a:cubicBezTo>
                  <a:pt x="2758" y="11"/>
                  <a:pt x="1963" y="57"/>
                  <a:pt x="1554" y="149"/>
                </a:cubicBezTo>
                <a:cubicBezTo>
                  <a:pt x="1323" y="222"/>
                  <a:pt x="1085" y="330"/>
                  <a:pt x="877" y="470"/>
                </a:cubicBezTo>
                <a:cubicBezTo>
                  <a:pt x="867" y="478"/>
                  <a:pt x="858" y="486"/>
                  <a:pt x="847" y="493"/>
                </a:cubicBezTo>
                <a:cubicBezTo>
                  <a:pt x="627" y="650"/>
                  <a:pt x="379" y="908"/>
                  <a:pt x="261" y="1078"/>
                </a:cubicBezTo>
                <a:cubicBezTo>
                  <a:pt x="256" y="1085"/>
                  <a:pt x="235" y="1095"/>
                  <a:pt x="231" y="1101"/>
                </a:cubicBezTo>
                <a:lnTo>
                  <a:pt x="35" y="1411"/>
                </a:lnTo>
                <a:lnTo>
                  <a:pt x="5" y="10416"/>
                </a:lnTo>
                <a:cubicBezTo>
                  <a:pt x="-7" y="15059"/>
                  <a:pt x="5" y="17692"/>
                  <a:pt x="35" y="18778"/>
                </a:cubicBezTo>
                <a:cubicBezTo>
                  <a:pt x="38" y="18834"/>
                  <a:pt x="47" y="18929"/>
                  <a:pt x="50" y="18973"/>
                </a:cubicBezTo>
                <a:cubicBezTo>
                  <a:pt x="57" y="19157"/>
                  <a:pt x="56" y="19242"/>
                  <a:pt x="65" y="19283"/>
                </a:cubicBezTo>
                <a:cubicBezTo>
                  <a:pt x="75" y="19332"/>
                  <a:pt x="98" y="19372"/>
                  <a:pt x="110" y="19386"/>
                </a:cubicBezTo>
                <a:cubicBezTo>
                  <a:pt x="164" y="19374"/>
                  <a:pt x="230" y="19394"/>
                  <a:pt x="291" y="19432"/>
                </a:cubicBezTo>
                <a:cubicBezTo>
                  <a:pt x="391" y="19496"/>
                  <a:pt x="426" y="19721"/>
                  <a:pt x="426" y="20556"/>
                </a:cubicBezTo>
                <a:lnTo>
                  <a:pt x="426" y="21600"/>
                </a:lnTo>
                <a:lnTo>
                  <a:pt x="21169" y="21600"/>
                </a:lnTo>
                <a:lnTo>
                  <a:pt x="21169" y="21497"/>
                </a:lnTo>
                <a:lnTo>
                  <a:pt x="21169" y="20556"/>
                </a:lnTo>
                <a:cubicBezTo>
                  <a:pt x="21169" y="19619"/>
                  <a:pt x="21212" y="19383"/>
                  <a:pt x="21410" y="19398"/>
                </a:cubicBezTo>
                <a:lnTo>
                  <a:pt x="21500" y="19363"/>
                </a:lnTo>
                <a:cubicBezTo>
                  <a:pt x="21579" y="19125"/>
                  <a:pt x="21593" y="17408"/>
                  <a:pt x="21575" y="10427"/>
                </a:cubicBezTo>
                <a:lnTo>
                  <a:pt x="21575" y="10404"/>
                </a:lnTo>
                <a:lnTo>
                  <a:pt x="21560" y="1468"/>
                </a:lnTo>
                <a:lnTo>
                  <a:pt x="21365" y="1136"/>
                </a:lnTo>
                <a:cubicBezTo>
                  <a:pt x="21135" y="748"/>
                  <a:pt x="20695" y="412"/>
                  <a:pt x="20161" y="195"/>
                </a:cubicBezTo>
                <a:cubicBezTo>
                  <a:pt x="20103" y="173"/>
                  <a:pt x="20040" y="143"/>
                  <a:pt x="19981" y="126"/>
                </a:cubicBezTo>
                <a:cubicBezTo>
                  <a:pt x="19796" y="74"/>
                  <a:pt x="19516" y="42"/>
                  <a:pt x="18822" y="23"/>
                </a:cubicBezTo>
                <a:lnTo>
                  <a:pt x="10971" y="0"/>
                </a:lnTo>
                <a:lnTo>
                  <a:pt x="6398" y="0"/>
                </a:lnTo>
                <a:lnTo>
                  <a:pt x="4517" y="0"/>
                </a:lnTo>
                <a:close/>
              </a:path>
            </a:pathLst>
          </a:custGeom>
          <a:ln w="12700">
            <a:miter lim="400000"/>
          </a:ln>
        </p:spPr>
      </p:pic>
      <p:pic>
        <p:nvPicPr>
          <p:cNvPr id="335" name="Image" descr="Image"/>
          <p:cNvPicPr>
            <a:picLocks noChangeAspect="1"/>
          </p:cNvPicPr>
          <p:nvPr/>
        </p:nvPicPr>
        <p:blipFill>
          <a:blip r:embed="rId7"/>
          <a:srcRect l="3816" t="1804" r="1962" b="2051"/>
          <a:stretch>
            <a:fillRect/>
          </a:stretch>
        </p:blipFill>
        <p:spPr>
          <a:xfrm>
            <a:off x="15715290" y="10870161"/>
            <a:ext cx="569422" cy="747317"/>
          </a:xfrm>
          <a:custGeom>
            <a:avLst/>
            <a:gdLst/>
            <a:ahLst/>
            <a:cxnLst>
              <a:cxn ang="0">
                <a:pos x="wd2" y="hd2"/>
              </a:cxn>
              <a:cxn ang="5400000">
                <a:pos x="wd2" y="hd2"/>
              </a:cxn>
              <a:cxn ang="10800000">
                <a:pos x="wd2" y="hd2"/>
              </a:cxn>
              <a:cxn ang="16200000">
                <a:pos x="wd2" y="hd2"/>
              </a:cxn>
            </a:cxnLst>
            <a:rect l="0" t="0" r="r" b="b"/>
            <a:pathLst>
              <a:path w="21582" h="21600" extrusionOk="0">
                <a:moveTo>
                  <a:pt x="4517" y="0"/>
                </a:moveTo>
                <a:cubicBezTo>
                  <a:pt x="2758" y="11"/>
                  <a:pt x="1963" y="57"/>
                  <a:pt x="1554" y="149"/>
                </a:cubicBezTo>
                <a:cubicBezTo>
                  <a:pt x="1323" y="222"/>
                  <a:pt x="1085" y="330"/>
                  <a:pt x="877" y="470"/>
                </a:cubicBezTo>
                <a:cubicBezTo>
                  <a:pt x="867" y="478"/>
                  <a:pt x="858" y="486"/>
                  <a:pt x="847" y="493"/>
                </a:cubicBezTo>
                <a:cubicBezTo>
                  <a:pt x="627" y="650"/>
                  <a:pt x="379" y="908"/>
                  <a:pt x="261" y="1078"/>
                </a:cubicBezTo>
                <a:cubicBezTo>
                  <a:pt x="256" y="1085"/>
                  <a:pt x="235" y="1095"/>
                  <a:pt x="231" y="1101"/>
                </a:cubicBezTo>
                <a:lnTo>
                  <a:pt x="35" y="1411"/>
                </a:lnTo>
                <a:lnTo>
                  <a:pt x="5" y="10416"/>
                </a:lnTo>
                <a:cubicBezTo>
                  <a:pt x="-7" y="15059"/>
                  <a:pt x="5" y="17692"/>
                  <a:pt x="35" y="18778"/>
                </a:cubicBezTo>
                <a:cubicBezTo>
                  <a:pt x="38" y="18834"/>
                  <a:pt x="47" y="18929"/>
                  <a:pt x="50" y="18973"/>
                </a:cubicBezTo>
                <a:cubicBezTo>
                  <a:pt x="57" y="19157"/>
                  <a:pt x="56" y="19242"/>
                  <a:pt x="65" y="19283"/>
                </a:cubicBezTo>
                <a:cubicBezTo>
                  <a:pt x="75" y="19332"/>
                  <a:pt x="98" y="19372"/>
                  <a:pt x="110" y="19386"/>
                </a:cubicBezTo>
                <a:cubicBezTo>
                  <a:pt x="164" y="19374"/>
                  <a:pt x="230" y="19394"/>
                  <a:pt x="291" y="19432"/>
                </a:cubicBezTo>
                <a:cubicBezTo>
                  <a:pt x="391" y="19496"/>
                  <a:pt x="426" y="19721"/>
                  <a:pt x="426" y="20556"/>
                </a:cubicBezTo>
                <a:lnTo>
                  <a:pt x="426" y="21600"/>
                </a:lnTo>
                <a:lnTo>
                  <a:pt x="21169" y="21600"/>
                </a:lnTo>
                <a:lnTo>
                  <a:pt x="21169" y="21497"/>
                </a:lnTo>
                <a:lnTo>
                  <a:pt x="21169" y="20556"/>
                </a:lnTo>
                <a:cubicBezTo>
                  <a:pt x="21169" y="19619"/>
                  <a:pt x="21212" y="19383"/>
                  <a:pt x="21410" y="19398"/>
                </a:cubicBezTo>
                <a:lnTo>
                  <a:pt x="21500" y="19363"/>
                </a:lnTo>
                <a:cubicBezTo>
                  <a:pt x="21579" y="19125"/>
                  <a:pt x="21593" y="17408"/>
                  <a:pt x="21575" y="10427"/>
                </a:cubicBezTo>
                <a:lnTo>
                  <a:pt x="21575" y="10404"/>
                </a:lnTo>
                <a:lnTo>
                  <a:pt x="21560" y="1468"/>
                </a:lnTo>
                <a:lnTo>
                  <a:pt x="21365" y="1136"/>
                </a:lnTo>
                <a:cubicBezTo>
                  <a:pt x="21135" y="748"/>
                  <a:pt x="20695" y="412"/>
                  <a:pt x="20161" y="195"/>
                </a:cubicBezTo>
                <a:cubicBezTo>
                  <a:pt x="20103" y="173"/>
                  <a:pt x="20040" y="143"/>
                  <a:pt x="19981" y="126"/>
                </a:cubicBezTo>
                <a:cubicBezTo>
                  <a:pt x="19796" y="74"/>
                  <a:pt x="19516" y="42"/>
                  <a:pt x="18822" y="23"/>
                </a:cubicBezTo>
                <a:lnTo>
                  <a:pt x="10971" y="0"/>
                </a:lnTo>
                <a:lnTo>
                  <a:pt x="6398" y="0"/>
                </a:lnTo>
                <a:lnTo>
                  <a:pt x="4517" y="0"/>
                </a:lnTo>
                <a:close/>
              </a:path>
            </a:pathLst>
          </a:custGeom>
          <a:ln w="12700">
            <a:miter lim="400000"/>
          </a:ln>
        </p:spPr>
      </p:pic>
      <p:pic>
        <p:nvPicPr>
          <p:cNvPr id="336" name="Image" descr="Image"/>
          <p:cNvPicPr>
            <a:picLocks noChangeAspect="1"/>
          </p:cNvPicPr>
          <p:nvPr/>
        </p:nvPicPr>
        <p:blipFill>
          <a:blip r:embed="rId7"/>
          <a:srcRect l="3816" t="1804" r="1962" b="2051"/>
          <a:stretch>
            <a:fillRect/>
          </a:stretch>
        </p:blipFill>
        <p:spPr>
          <a:xfrm>
            <a:off x="8553681" y="11177909"/>
            <a:ext cx="569422" cy="747317"/>
          </a:xfrm>
          <a:custGeom>
            <a:avLst/>
            <a:gdLst/>
            <a:ahLst/>
            <a:cxnLst>
              <a:cxn ang="0">
                <a:pos x="wd2" y="hd2"/>
              </a:cxn>
              <a:cxn ang="5400000">
                <a:pos x="wd2" y="hd2"/>
              </a:cxn>
              <a:cxn ang="10800000">
                <a:pos x="wd2" y="hd2"/>
              </a:cxn>
              <a:cxn ang="16200000">
                <a:pos x="wd2" y="hd2"/>
              </a:cxn>
            </a:cxnLst>
            <a:rect l="0" t="0" r="r" b="b"/>
            <a:pathLst>
              <a:path w="21582" h="21600" extrusionOk="0">
                <a:moveTo>
                  <a:pt x="4517" y="0"/>
                </a:moveTo>
                <a:cubicBezTo>
                  <a:pt x="2758" y="11"/>
                  <a:pt x="1963" y="57"/>
                  <a:pt x="1554" y="149"/>
                </a:cubicBezTo>
                <a:cubicBezTo>
                  <a:pt x="1323" y="222"/>
                  <a:pt x="1085" y="330"/>
                  <a:pt x="877" y="470"/>
                </a:cubicBezTo>
                <a:cubicBezTo>
                  <a:pt x="867" y="478"/>
                  <a:pt x="858" y="486"/>
                  <a:pt x="847" y="493"/>
                </a:cubicBezTo>
                <a:cubicBezTo>
                  <a:pt x="627" y="650"/>
                  <a:pt x="379" y="908"/>
                  <a:pt x="261" y="1078"/>
                </a:cubicBezTo>
                <a:cubicBezTo>
                  <a:pt x="256" y="1085"/>
                  <a:pt x="235" y="1095"/>
                  <a:pt x="231" y="1101"/>
                </a:cubicBezTo>
                <a:lnTo>
                  <a:pt x="35" y="1411"/>
                </a:lnTo>
                <a:lnTo>
                  <a:pt x="5" y="10416"/>
                </a:lnTo>
                <a:cubicBezTo>
                  <a:pt x="-7" y="15059"/>
                  <a:pt x="5" y="17692"/>
                  <a:pt x="35" y="18778"/>
                </a:cubicBezTo>
                <a:cubicBezTo>
                  <a:pt x="38" y="18834"/>
                  <a:pt x="47" y="18929"/>
                  <a:pt x="50" y="18973"/>
                </a:cubicBezTo>
                <a:cubicBezTo>
                  <a:pt x="57" y="19157"/>
                  <a:pt x="56" y="19242"/>
                  <a:pt x="65" y="19283"/>
                </a:cubicBezTo>
                <a:cubicBezTo>
                  <a:pt x="75" y="19332"/>
                  <a:pt x="98" y="19372"/>
                  <a:pt x="110" y="19386"/>
                </a:cubicBezTo>
                <a:cubicBezTo>
                  <a:pt x="164" y="19374"/>
                  <a:pt x="230" y="19394"/>
                  <a:pt x="291" y="19432"/>
                </a:cubicBezTo>
                <a:cubicBezTo>
                  <a:pt x="391" y="19496"/>
                  <a:pt x="426" y="19721"/>
                  <a:pt x="426" y="20556"/>
                </a:cubicBezTo>
                <a:lnTo>
                  <a:pt x="426" y="21600"/>
                </a:lnTo>
                <a:lnTo>
                  <a:pt x="21169" y="21600"/>
                </a:lnTo>
                <a:lnTo>
                  <a:pt x="21169" y="21497"/>
                </a:lnTo>
                <a:lnTo>
                  <a:pt x="21169" y="20556"/>
                </a:lnTo>
                <a:cubicBezTo>
                  <a:pt x="21169" y="19619"/>
                  <a:pt x="21212" y="19383"/>
                  <a:pt x="21410" y="19398"/>
                </a:cubicBezTo>
                <a:lnTo>
                  <a:pt x="21500" y="19363"/>
                </a:lnTo>
                <a:cubicBezTo>
                  <a:pt x="21579" y="19125"/>
                  <a:pt x="21593" y="17408"/>
                  <a:pt x="21575" y="10427"/>
                </a:cubicBezTo>
                <a:lnTo>
                  <a:pt x="21575" y="10404"/>
                </a:lnTo>
                <a:lnTo>
                  <a:pt x="21560" y="1468"/>
                </a:lnTo>
                <a:lnTo>
                  <a:pt x="21365" y="1136"/>
                </a:lnTo>
                <a:cubicBezTo>
                  <a:pt x="21135" y="748"/>
                  <a:pt x="20695" y="412"/>
                  <a:pt x="20161" y="195"/>
                </a:cubicBezTo>
                <a:cubicBezTo>
                  <a:pt x="20103" y="173"/>
                  <a:pt x="20040" y="143"/>
                  <a:pt x="19981" y="126"/>
                </a:cubicBezTo>
                <a:cubicBezTo>
                  <a:pt x="19796" y="74"/>
                  <a:pt x="19516" y="42"/>
                  <a:pt x="18822" y="23"/>
                </a:cubicBezTo>
                <a:lnTo>
                  <a:pt x="10971" y="0"/>
                </a:lnTo>
                <a:lnTo>
                  <a:pt x="6398" y="0"/>
                </a:lnTo>
                <a:lnTo>
                  <a:pt x="4517" y="0"/>
                </a:lnTo>
                <a:close/>
              </a:path>
            </a:pathLst>
          </a:custGeom>
          <a:ln w="12700">
            <a:miter lim="400000"/>
          </a:ln>
        </p:spPr>
      </p:pic>
      <p:pic>
        <p:nvPicPr>
          <p:cNvPr id="337" name="Image" descr="Image"/>
          <p:cNvPicPr>
            <a:picLocks noChangeAspect="1"/>
          </p:cNvPicPr>
          <p:nvPr/>
        </p:nvPicPr>
        <p:blipFill>
          <a:blip r:embed="rId7"/>
          <a:srcRect l="3816" t="1804" r="1962" b="2051"/>
          <a:stretch>
            <a:fillRect/>
          </a:stretch>
        </p:blipFill>
        <p:spPr>
          <a:xfrm>
            <a:off x="16965447" y="6231626"/>
            <a:ext cx="569421" cy="747317"/>
          </a:xfrm>
          <a:custGeom>
            <a:avLst/>
            <a:gdLst/>
            <a:ahLst/>
            <a:cxnLst>
              <a:cxn ang="0">
                <a:pos x="wd2" y="hd2"/>
              </a:cxn>
              <a:cxn ang="5400000">
                <a:pos x="wd2" y="hd2"/>
              </a:cxn>
              <a:cxn ang="10800000">
                <a:pos x="wd2" y="hd2"/>
              </a:cxn>
              <a:cxn ang="16200000">
                <a:pos x="wd2" y="hd2"/>
              </a:cxn>
            </a:cxnLst>
            <a:rect l="0" t="0" r="r" b="b"/>
            <a:pathLst>
              <a:path w="21582" h="21600" extrusionOk="0">
                <a:moveTo>
                  <a:pt x="4517" y="0"/>
                </a:moveTo>
                <a:cubicBezTo>
                  <a:pt x="2758" y="11"/>
                  <a:pt x="1963" y="57"/>
                  <a:pt x="1554" y="149"/>
                </a:cubicBezTo>
                <a:cubicBezTo>
                  <a:pt x="1323" y="222"/>
                  <a:pt x="1085" y="330"/>
                  <a:pt x="877" y="470"/>
                </a:cubicBezTo>
                <a:cubicBezTo>
                  <a:pt x="867" y="478"/>
                  <a:pt x="858" y="486"/>
                  <a:pt x="847" y="493"/>
                </a:cubicBezTo>
                <a:cubicBezTo>
                  <a:pt x="627" y="650"/>
                  <a:pt x="379" y="908"/>
                  <a:pt x="261" y="1078"/>
                </a:cubicBezTo>
                <a:cubicBezTo>
                  <a:pt x="256" y="1085"/>
                  <a:pt x="235" y="1095"/>
                  <a:pt x="231" y="1101"/>
                </a:cubicBezTo>
                <a:lnTo>
                  <a:pt x="35" y="1411"/>
                </a:lnTo>
                <a:lnTo>
                  <a:pt x="5" y="10416"/>
                </a:lnTo>
                <a:cubicBezTo>
                  <a:pt x="-7" y="15059"/>
                  <a:pt x="5" y="17692"/>
                  <a:pt x="35" y="18778"/>
                </a:cubicBezTo>
                <a:cubicBezTo>
                  <a:pt x="38" y="18834"/>
                  <a:pt x="47" y="18929"/>
                  <a:pt x="50" y="18973"/>
                </a:cubicBezTo>
                <a:cubicBezTo>
                  <a:pt x="57" y="19157"/>
                  <a:pt x="56" y="19242"/>
                  <a:pt x="65" y="19283"/>
                </a:cubicBezTo>
                <a:cubicBezTo>
                  <a:pt x="75" y="19332"/>
                  <a:pt x="98" y="19372"/>
                  <a:pt x="110" y="19386"/>
                </a:cubicBezTo>
                <a:cubicBezTo>
                  <a:pt x="164" y="19374"/>
                  <a:pt x="230" y="19394"/>
                  <a:pt x="291" y="19432"/>
                </a:cubicBezTo>
                <a:cubicBezTo>
                  <a:pt x="391" y="19496"/>
                  <a:pt x="426" y="19721"/>
                  <a:pt x="426" y="20556"/>
                </a:cubicBezTo>
                <a:lnTo>
                  <a:pt x="426" y="21600"/>
                </a:lnTo>
                <a:lnTo>
                  <a:pt x="21169" y="21600"/>
                </a:lnTo>
                <a:lnTo>
                  <a:pt x="21169" y="21497"/>
                </a:lnTo>
                <a:lnTo>
                  <a:pt x="21169" y="20556"/>
                </a:lnTo>
                <a:cubicBezTo>
                  <a:pt x="21169" y="19619"/>
                  <a:pt x="21212" y="19383"/>
                  <a:pt x="21410" y="19398"/>
                </a:cubicBezTo>
                <a:lnTo>
                  <a:pt x="21500" y="19363"/>
                </a:lnTo>
                <a:cubicBezTo>
                  <a:pt x="21579" y="19125"/>
                  <a:pt x="21593" y="17408"/>
                  <a:pt x="21575" y="10427"/>
                </a:cubicBezTo>
                <a:lnTo>
                  <a:pt x="21575" y="10404"/>
                </a:lnTo>
                <a:lnTo>
                  <a:pt x="21560" y="1468"/>
                </a:lnTo>
                <a:lnTo>
                  <a:pt x="21365" y="1136"/>
                </a:lnTo>
                <a:cubicBezTo>
                  <a:pt x="21135" y="748"/>
                  <a:pt x="20695" y="412"/>
                  <a:pt x="20161" y="195"/>
                </a:cubicBezTo>
                <a:cubicBezTo>
                  <a:pt x="20103" y="173"/>
                  <a:pt x="20040" y="143"/>
                  <a:pt x="19981" y="126"/>
                </a:cubicBezTo>
                <a:cubicBezTo>
                  <a:pt x="19796" y="74"/>
                  <a:pt x="19516" y="42"/>
                  <a:pt x="18822" y="23"/>
                </a:cubicBezTo>
                <a:lnTo>
                  <a:pt x="10971" y="0"/>
                </a:lnTo>
                <a:lnTo>
                  <a:pt x="6398" y="0"/>
                </a:lnTo>
                <a:lnTo>
                  <a:pt x="4517" y="0"/>
                </a:lnTo>
                <a:close/>
              </a:path>
            </a:pathLst>
          </a:cu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33"/>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2" nodeType="afterEffect">
                                  <p:stCondLst>
                                    <p:cond delay="100"/>
                                  </p:stCondLst>
                                  <p:iterate>
                                    <p:tmAbs val="0"/>
                                  </p:iterate>
                                  <p:childTnLst>
                                    <p:set>
                                      <p:cBhvr>
                                        <p:cTn id="9" fill="hold"/>
                                        <p:tgtEl>
                                          <p:spTgt spid="334"/>
                                        </p:tgtEl>
                                        <p:attrNameLst>
                                          <p:attrName>style.visibility</p:attrName>
                                        </p:attrNameLst>
                                      </p:cBhvr>
                                      <p:to>
                                        <p:strVal val="visible"/>
                                      </p:to>
                                    </p:set>
                                  </p:childTnLst>
                                </p:cTn>
                              </p:par>
                            </p:childTnLst>
                          </p:cTn>
                        </p:par>
                        <p:par>
                          <p:cTn id="10" fill="hold">
                            <p:stCondLst>
                              <p:cond delay="100"/>
                            </p:stCondLst>
                            <p:childTnLst>
                              <p:par>
                                <p:cTn id="11" presetID="1" presetClass="entr" presetSubtype="0" fill="hold" grpId="3" nodeType="afterEffect">
                                  <p:stCondLst>
                                    <p:cond delay="100"/>
                                  </p:stCondLst>
                                  <p:iterate>
                                    <p:tmAbs val="0"/>
                                  </p:iterate>
                                  <p:childTnLst>
                                    <p:set>
                                      <p:cBhvr>
                                        <p:cTn id="12" fill="hold"/>
                                        <p:tgtEl>
                                          <p:spTgt spid="335"/>
                                        </p:tgtEl>
                                        <p:attrNameLst>
                                          <p:attrName>style.visibility</p:attrName>
                                        </p:attrNameLst>
                                      </p:cBhvr>
                                      <p:to>
                                        <p:strVal val="visible"/>
                                      </p:to>
                                    </p:set>
                                  </p:childTnLst>
                                </p:cTn>
                              </p:par>
                            </p:childTnLst>
                          </p:cTn>
                        </p:par>
                        <p:par>
                          <p:cTn id="13" fill="hold">
                            <p:stCondLst>
                              <p:cond delay="200"/>
                            </p:stCondLst>
                            <p:childTnLst>
                              <p:par>
                                <p:cTn id="14" presetID="1" presetClass="entr" presetSubtype="0" fill="hold" grpId="4" nodeType="afterEffect">
                                  <p:stCondLst>
                                    <p:cond delay="100"/>
                                  </p:stCondLst>
                                  <p:iterate>
                                    <p:tmAbs val="0"/>
                                  </p:iterate>
                                  <p:childTnLst>
                                    <p:set>
                                      <p:cBhvr>
                                        <p:cTn id="15" fill="hold"/>
                                        <p:tgtEl>
                                          <p:spTgt spid="336"/>
                                        </p:tgtEl>
                                        <p:attrNameLst>
                                          <p:attrName>style.visibility</p:attrName>
                                        </p:attrNameLst>
                                      </p:cBhvr>
                                      <p:to>
                                        <p:strVal val="visible"/>
                                      </p:to>
                                    </p:set>
                                  </p:childTnLst>
                                </p:cTn>
                              </p:par>
                            </p:childTnLst>
                          </p:cTn>
                        </p:par>
                        <p:par>
                          <p:cTn id="16" fill="hold">
                            <p:stCondLst>
                              <p:cond delay="300"/>
                            </p:stCondLst>
                            <p:childTnLst>
                              <p:par>
                                <p:cTn id="17" presetID="1" presetClass="entr" presetSubtype="0" fill="hold" grpId="5" nodeType="afterEffect">
                                  <p:stCondLst>
                                    <p:cond delay="100"/>
                                  </p:stCondLst>
                                  <p:iterate>
                                    <p:tmAbs val="0"/>
                                  </p:iterate>
                                  <p:childTnLst>
                                    <p:set>
                                      <p:cBhvr>
                                        <p:cTn id="18" fill="hold"/>
                                        <p:tgtEl>
                                          <p:spTgt spid="33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6" nodeType="clickEffect">
                                  <p:stCondLst>
                                    <p:cond delay="0"/>
                                  </p:stCondLst>
                                  <p:iterate>
                                    <p:tmAbs val="0"/>
                                  </p:iterate>
                                  <p:childTnLst>
                                    <p:set>
                                      <p:cBhvr>
                                        <p:cTn id="22" fill="hold"/>
                                        <p:tgtEl>
                                          <p:spTgt spid="3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2" grpId="6" animBg="1" advAuto="0"/>
      <p:bldP spid="333" grpId="1" animBg="1" advAuto="0"/>
      <p:bldP spid="334" grpId="2" animBg="1" advAuto="0"/>
      <p:bldP spid="335" grpId="3" animBg="1" advAuto="0"/>
      <p:bldP spid="336" grpId="4" animBg="1" advAuto="0"/>
      <p:bldP spid="337" grpId="5" animBg="1" advAuto="0"/>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1" name="Distributed Systems Challenges"/>
          <p:cNvSpPr txBox="1">
            <a:spLocks noGrp="1"/>
          </p:cNvSpPr>
          <p:nvPr>
            <p:ph type="title"/>
          </p:nvPr>
        </p:nvSpPr>
        <p:spPr>
          <a:prstGeom prst="rect">
            <a:avLst/>
          </a:prstGeom>
        </p:spPr>
        <p:txBody>
          <a:bodyPr/>
          <a:lstStyle/>
          <a:p>
            <a:r>
              <a:t>Distributed Systems Challenges</a:t>
            </a:r>
          </a:p>
        </p:txBody>
      </p:sp>
      <p:sp>
        <p:nvSpPr>
          <p:cNvPr id="342" name="Networks are imperfec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Networks are imperfect</a:t>
            </a:r>
          </a:p>
        </p:txBody>
      </p:sp>
      <p:sp>
        <p:nvSpPr>
          <p:cNvPr id="343" name="The network may be:…"/>
          <p:cNvSpPr txBox="1">
            <a:spLocks noGrp="1"/>
          </p:cNvSpPr>
          <p:nvPr>
            <p:ph type="body" idx="1"/>
          </p:nvPr>
        </p:nvSpPr>
        <p:spPr>
          <a:prstGeom prst="rect">
            <a:avLst/>
          </a:prstGeom>
        </p:spPr>
        <p:txBody>
          <a:bodyPr/>
          <a:lstStyle/>
          <a:p>
            <a:r>
              <a:t>The network may be:</a:t>
            </a:r>
          </a:p>
          <a:p>
            <a:pPr lvl="1"/>
            <a:r>
              <a:t>Unreliable</a:t>
            </a:r>
          </a:p>
          <a:p>
            <a:pPr lvl="1"/>
            <a:r>
              <a:t>Insecure</a:t>
            </a:r>
          </a:p>
          <a:p>
            <a:pPr lvl="1"/>
            <a:r>
              <a:t>Slow</a:t>
            </a:r>
          </a:p>
          <a:p>
            <a:pPr lvl="1"/>
            <a:r>
              <a:t>Expensive</a:t>
            </a:r>
          </a:p>
          <a:p>
            <a:pPr lvl="1"/>
            <a:r>
              <a:t>Limited</a:t>
            </a:r>
          </a:p>
        </p:txBody>
      </p:sp>
      <p:pic>
        <p:nvPicPr>
          <p:cNvPr id="344" name="possessed-photography-uWaRsN-CqY0-unsplash.jpg" descr="possessed-photography-uWaRsN-CqY0-unsplash.jpg"/>
          <p:cNvPicPr>
            <a:picLocks noChangeAspect="1"/>
          </p:cNvPicPr>
          <p:nvPr/>
        </p:nvPicPr>
        <p:blipFill>
          <a:blip r:embed="rId3"/>
          <a:srcRect l="23347" t="5868" r="21963"/>
          <a:stretch>
            <a:fillRect/>
          </a:stretch>
        </p:blipFill>
        <p:spPr>
          <a:xfrm>
            <a:off x="12846400" y="3430661"/>
            <a:ext cx="9767094" cy="12911072"/>
          </a:xfrm>
          <a:prstGeom prst="rect">
            <a:avLst/>
          </a:prstGeom>
          <a:ln w="12700">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8 Fallacies of Distributed Computing"/>
          <p:cNvSpPr txBox="1">
            <a:spLocks noGrp="1"/>
          </p:cNvSpPr>
          <p:nvPr>
            <p:ph type="title"/>
          </p:nvPr>
        </p:nvSpPr>
        <p:spPr>
          <a:prstGeom prst="rect">
            <a:avLst/>
          </a:prstGeom>
        </p:spPr>
        <p:txBody>
          <a:bodyPr/>
          <a:lstStyle/>
          <a:p>
            <a:r>
              <a:t>8 Fallacies of Distributed Computing</a:t>
            </a:r>
          </a:p>
        </p:txBody>
      </p:sp>
      <p:sp>
        <p:nvSpPr>
          <p:cNvPr id="349" name="Sun Microsystems, early 1990’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Sun Microsystems, early 1990’s</a:t>
            </a:r>
          </a:p>
        </p:txBody>
      </p:sp>
      <p:sp>
        <p:nvSpPr>
          <p:cNvPr id="350" name="The network is reliable…"/>
          <p:cNvSpPr txBox="1">
            <a:spLocks noGrp="1"/>
          </p:cNvSpPr>
          <p:nvPr>
            <p:ph type="body" sz="quarter" idx="1"/>
          </p:nvPr>
        </p:nvSpPr>
        <p:spPr>
          <a:xfrm>
            <a:off x="1206500" y="4248504"/>
            <a:ext cx="7673840" cy="8256012"/>
          </a:xfrm>
          <a:prstGeom prst="rect">
            <a:avLst/>
          </a:prstGeom>
        </p:spPr>
        <p:txBody>
          <a:bodyPr/>
          <a:lstStyle/>
          <a:p>
            <a:pPr marL="435863" indent="-424687" defTabSz="2145738">
              <a:spcBef>
                <a:spcPts val="3900"/>
              </a:spcBef>
              <a:buSzPct val="100000"/>
              <a:buAutoNum type="arabicPeriod"/>
              <a:defRPr sz="4224"/>
            </a:pPr>
            <a:r>
              <a:t>The network is reliable</a:t>
            </a:r>
          </a:p>
          <a:p>
            <a:pPr marL="435863" indent="-424687" defTabSz="2145738">
              <a:spcBef>
                <a:spcPts val="3900"/>
              </a:spcBef>
              <a:buSzPct val="100000"/>
              <a:buAutoNum type="arabicPeriod"/>
              <a:defRPr sz="4224"/>
            </a:pPr>
            <a:r>
              <a:t>Latency is zero</a:t>
            </a:r>
          </a:p>
          <a:p>
            <a:pPr marL="435863" indent="-424687" defTabSz="2145738">
              <a:spcBef>
                <a:spcPts val="3900"/>
              </a:spcBef>
              <a:buSzPct val="100000"/>
              <a:buAutoNum type="arabicPeriod"/>
              <a:defRPr sz="4224"/>
            </a:pPr>
            <a:r>
              <a:t>Bandwidth is infinite</a:t>
            </a:r>
          </a:p>
          <a:p>
            <a:pPr marL="435863" indent="-424687" defTabSz="2145738">
              <a:spcBef>
                <a:spcPts val="3900"/>
              </a:spcBef>
              <a:buSzPct val="100000"/>
              <a:buAutoNum type="arabicPeriod"/>
              <a:defRPr sz="4224"/>
            </a:pPr>
            <a:r>
              <a:t>The network is secure</a:t>
            </a:r>
          </a:p>
          <a:p>
            <a:pPr marL="435863" indent="-424687" defTabSz="2145738">
              <a:spcBef>
                <a:spcPts val="3900"/>
              </a:spcBef>
              <a:buSzPct val="100000"/>
              <a:buAutoNum type="arabicPeriod"/>
              <a:defRPr sz="4224"/>
            </a:pPr>
            <a:r>
              <a:t>Topology doesn't change</a:t>
            </a:r>
          </a:p>
          <a:p>
            <a:pPr marL="435863" indent="-424687" defTabSz="2145738">
              <a:spcBef>
                <a:spcPts val="3900"/>
              </a:spcBef>
              <a:buSzPct val="100000"/>
              <a:buAutoNum type="arabicPeriod"/>
              <a:defRPr sz="4224"/>
            </a:pPr>
            <a:r>
              <a:t>Transport cost is zero</a:t>
            </a:r>
          </a:p>
          <a:p>
            <a:pPr marL="435863" indent="-424687" defTabSz="2145738">
              <a:spcBef>
                <a:spcPts val="3900"/>
              </a:spcBef>
              <a:buSzPct val="100000"/>
              <a:buAutoNum type="arabicPeriod"/>
              <a:defRPr sz="4224"/>
            </a:pPr>
            <a:r>
              <a:t>The network is homogeneous</a:t>
            </a:r>
          </a:p>
          <a:p>
            <a:pPr marL="435863" indent="-424687" defTabSz="2145738">
              <a:spcBef>
                <a:spcPts val="3900"/>
              </a:spcBef>
              <a:buSzPct val="100000"/>
              <a:buAutoNum type="arabicPeriod"/>
              <a:defRPr sz="4224"/>
            </a:pPr>
            <a:r>
              <a:t>There is one administrator</a:t>
            </a:r>
          </a:p>
        </p:txBody>
      </p:sp>
      <p:sp>
        <p:nvSpPr>
          <p:cNvPr id="351" name="Physical Properties of…"/>
          <p:cNvSpPr txBox="1"/>
          <p:nvPr/>
        </p:nvSpPr>
        <p:spPr>
          <a:xfrm>
            <a:off x="10945672" y="7265540"/>
            <a:ext cx="4880154" cy="12059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825500">
              <a:defRPr sz="3600" b="1">
                <a:solidFill>
                  <a:srgbClr val="000000"/>
                </a:solidFill>
              </a:defRPr>
            </a:pPr>
            <a:r>
              <a:t>Physical Properties of</a:t>
            </a:r>
          </a:p>
          <a:p>
            <a:pPr algn="l" defTabSz="825500">
              <a:defRPr sz="3600" b="1">
                <a:solidFill>
                  <a:srgbClr val="000000"/>
                </a:solidFill>
              </a:defRPr>
            </a:pPr>
            <a:r>
              <a:t> networks</a:t>
            </a:r>
          </a:p>
        </p:txBody>
      </p:sp>
      <p:sp>
        <p:nvSpPr>
          <p:cNvPr id="352" name="}"/>
          <p:cNvSpPr txBox="1"/>
          <p:nvPr/>
        </p:nvSpPr>
        <p:spPr>
          <a:xfrm>
            <a:off x="8659149" y="3157563"/>
            <a:ext cx="2440306" cy="80918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0">
                <a:solidFill>
                  <a:srgbClr val="000000"/>
                </a:solidFill>
                <a:latin typeface="Helvetica Neue UltraLight"/>
                <a:ea typeface="Helvetica Neue UltraLight"/>
                <a:cs typeface="Helvetica Neue UltraLight"/>
                <a:sym typeface="Helvetica Neue UltraLight"/>
              </a:defRPr>
            </a:lvl1pPr>
          </a:lstStyle>
          <a:p>
            <a:r>
              <a:t>}</a:t>
            </a:r>
          </a:p>
        </p:txBody>
      </p:sp>
      <p:pic>
        <p:nvPicPr>
          <p:cNvPr id="353" name="massimo-botturi-zFYUsLk_50Y-unsplash.jpg" descr="massimo-botturi-zFYUsLk_50Y-unsplash.jpg"/>
          <p:cNvPicPr>
            <a:picLocks noChangeAspect="1"/>
          </p:cNvPicPr>
          <p:nvPr/>
        </p:nvPicPr>
        <p:blipFill>
          <a:blip r:embed="rId3"/>
          <a:stretch>
            <a:fillRect/>
          </a:stretch>
        </p:blipFill>
        <p:spPr>
          <a:xfrm>
            <a:off x="16285767" y="2818557"/>
            <a:ext cx="7715251" cy="13716001"/>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 name="Do these fallacies still hold?"/>
          <p:cNvSpPr txBox="1">
            <a:spLocks noGrp="1"/>
          </p:cNvSpPr>
          <p:nvPr>
            <p:ph type="title"/>
          </p:nvPr>
        </p:nvSpPr>
        <p:spPr>
          <a:prstGeom prst="rect">
            <a:avLst/>
          </a:prstGeom>
        </p:spPr>
        <p:txBody>
          <a:bodyPr/>
          <a:lstStyle/>
          <a:p>
            <a:r>
              <a:t>Do these fallacies still hold?</a:t>
            </a:r>
          </a:p>
        </p:txBody>
      </p:sp>
      <p:sp>
        <p:nvSpPr>
          <p:cNvPr id="358" name="Networks still fail, intermittently and for prolonged period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Networks still fail, intermittently and for prolonged periods</a:t>
            </a:r>
          </a:p>
        </p:txBody>
      </p:sp>
      <p:sp>
        <p:nvSpPr>
          <p:cNvPr id="359" name="Slide bullet text"/>
          <p:cNvSpPr txBox="1">
            <a:spLocks noGrp="1"/>
          </p:cNvSpPr>
          <p:nvPr>
            <p:ph type="body" idx="1"/>
          </p:nvPr>
        </p:nvSpPr>
        <p:spPr>
          <a:prstGeom prst="rect">
            <a:avLst/>
          </a:prstGeom>
        </p:spPr>
        <p:txBody>
          <a:bodyPr/>
          <a:lstStyle/>
          <a:p>
            <a:endParaRPr/>
          </a:p>
        </p:txBody>
      </p:sp>
      <p:pic>
        <p:nvPicPr>
          <p:cNvPr id="360" name="Image" descr="Image"/>
          <p:cNvPicPr>
            <a:picLocks noChangeAspect="1"/>
          </p:cNvPicPr>
          <p:nvPr/>
        </p:nvPicPr>
        <p:blipFill>
          <a:blip r:embed="rId2"/>
          <a:stretch>
            <a:fillRect/>
          </a:stretch>
        </p:blipFill>
        <p:spPr>
          <a:xfrm>
            <a:off x="10500156" y="3765853"/>
            <a:ext cx="12228262" cy="13716001"/>
          </a:xfrm>
          <a:prstGeom prst="rect">
            <a:avLst/>
          </a:prstGeom>
          <a:ln w="12700">
            <a:miter lim="400000"/>
          </a:ln>
        </p:spPr>
      </p:pic>
      <p:pic>
        <p:nvPicPr>
          <p:cNvPr id="361" name="Image" descr="Image"/>
          <p:cNvPicPr>
            <a:picLocks noChangeAspect="1"/>
          </p:cNvPicPr>
          <p:nvPr/>
        </p:nvPicPr>
        <p:blipFill>
          <a:blip r:embed="rId3"/>
          <a:stretch>
            <a:fillRect/>
          </a:stretch>
        </p:blipFill>
        <p:spPr>
          <a:xfrm>
            <a:off x="375089" y="3765853"/>
            <a:ext cx="9883273" cy="13716001"/>
          </a:xfrm>
          <a:prstGeom prst="rect">
            <a:avLst/>
          </a:prstGeom>
          <a:ln w="12700">
            <a:miter lim="400000"/>
          </a:ln>
        </p:spPr>
      </p:pic>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3" name="Do these fallacies still hold?"/>
          <p:cNvSpPr txBox="1">
            <a:spLocks noGrp="1"/>
          </p:cNvSpPr>
          <p:nvPr>
            <p:ph type="title"/>
          </p:nvPr>
        </p:nvSpPr>
        <p:spPr>
          <a:prstGeom prst="rect">
            <a:avLst/>
          </a:prstGeom>
        </p:spPr>
        <p:txBody>
          <a:bodyPr/>
          <a:lstStyle/>
          <a:p>
            <a:r>
              <a:t>Do these fallacies still hold?</a:t>
            </a:r>
          </a:p>
        </p:txBody>
      </p:sp>
      <p:sp>
        <p:nvSpPr>
          <p:cNvPr id="364" name="We haven’t beaten the speed of light ye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We haven’t beaten the speed of light yet.</a:t>
            </a:r>
          </a:p>
        </p:txBody>
      </p:sp>
      <p:sp>
        <p:nvSpPr>
          <p:cNvPr id="365" name="Photos:…"/>
          <p:cNvSpPr txBox="1"/>
          <p:nvPr/>
        </p:nvSpPr>
        <p:spPr>
          <a:xfrm>
            <a:off x="16876318" y="12603865"/>
            <a:ext cx="8895445" cy="11126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defRPr sz="1400"/>
            </a:pPr>
            <a:r>
              <a:t>Photos:</a:t>
            </a:r>
          </a:p>
          <a:p>
            <a:pPr algn="l">
              <a:defRPr sz="1400"/>
            </a:pPr>
            <a:r>
              <a:t>CME Building: By CME Group/Henry Delforn/Allan Schoenberg - CME Group, CC BY-SA 3.0</a:t>
            </a:r>
          </a:p>
          <a:p>
            <a:pPr algn="l">
              <a:defRPr sz="1400"/>
            </a:pPr>
            <a:r>
              <a:t>NYSE Building: By Jeffrey Zeldman, CC BY 2.0</a:t>
            </a:r>
          </a:p>
          <a:p>
            <a:pPr algn="l">
              <a:defRPr sz="1400"/>
            </a:pPr>
            <a:r>
              <a:t>CME data center: by CME Group</a:t>
            </a:r>
          </a:p>
          <a:p>
            <a:pPr algn="l">
              <a:defRPr sz="1400"/>
            </a:pPr>
            <a:r>
              <a:t>NY5 data center: by Equinix Inc</a:t>
            </a:r>
          </a:p>
        </p:txBody>
      </p:sp>
      <p:pic>
        <p:nvPicPr>
          <p:cNvPr id="366" name="Cme_building_aerial_view.jpeg" descr="Cme_building_aerial_view.jpeg"/>
          <p:cNvPicPr>
            <a:picLocks noChangeAspect="1"/>
          </p:cNvPicPr>
          <p:nvPr/>
        </p:nvPicPr>
        <p:blipFill>
          <a:blip r:embed="rId3"/>
          <a:stretch>
            <a:fillRect/>
          </a:stretch>
        </p:blipFill>
        <p:spPr>
          <a:xfrm>
            <a:off x="1028943" y="3715655"/>
            <a:ext cx="5853734" cy="7492780"/>
          </a:xfrm>
          <a:prstGeom prst="rect">
            <a:avLst/>
          </a:prstGeom>
          <a:ln w="12700">
            <a:miter lim="400000"/>
          </a:ln>
        </p:spPr>
      </p:pic>
      <p:sp>
        <p:nvSpPr>
          <p:cNvPr id="367" name="Chicago Mercantile Exchange, Chicago, IL"/>
          <p:cNvSpPr txBox="1"/>
          <p:nvPr/>
        </p:nvSpPr>
        <p:spPr>
          <a:xfrm>
            <a:off x="817284" y="11301070"/>
            <a:ext cx="6277052" cy="4610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b="1">
                <a:solidFill>
                  <a:srgbClr val="000000"/>
                </a:solidFill>
              </a:defRPr>
            </a:lvl1pPr>
          </a:lstStyle>
          <a:p>
            <a:r>
              <a:t>Chicago Mercantile Exchange, Chicago, IL</a:t>
            </a:r>
          </a:p>
        </p:txBody>
      </p:sp>
      <p:pic>
        <p:nvPicPr>
          <p:cNvPr id="368" name="New_York_Stock_Exchange_Facade_2015.jpeg" descr="New_York_Stock_Exchange_Facade_2015.jpeg"/>
          <p:cNvPicPr>
            <a:picLocks noChangeAspect="1"/>
          </p:cNvPicPr>
          <p:nvPr/>
        </p:nvPicPr>
        <p:blipFill>
          <a:blip r:embed="rId4"/>
          <a:stretch>
            <a:fillRect/>
          </a:stretch>
        </p:blipFill>
        <p:spPr>
          <a:xfrm>
            <a:off x="16200581" y="3071745"/>
            <a:ext cx="5853735" cy="8780600"/>
          </a:xfrm>
          <a:prstGeom prst="rect">
            <a:avLst/>
          </a:prstGeom>
          <a:ln w="12700">
            <a:miter lim="400000"/>
          </a:ln>
        </p:spPr>
      </p:pic>
      <p:sp>
        <p:nvSpPr>
          <p:cNvPr id="369" name="NY Stock Exchange, New York, NY"/>
          <p:cNvSpPr txBox="1"/>
          <p:nvPr/>
        </p:nvSpPr>
        <p:spPr>
          <a:xfrm>
            <a:off x="16557983" y="11930189"/>
            <a:ext cx="5138929" cy="4610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b="1">
                <a:solidFill>
                  <a:srgbClr val="000000"/>
                </a:solidFill>
              </a:defRPr>
            </a:lvl1pPr>
          </a:lstStyle>
          <a:p>
            <a:r>
              <a:t>NY Stock Exchange, New York, NY</a:t>
            </a:r>
          </a:p>
        </p:txBody>
      </p:sp>
      <p:grpSp>
        <p:nvGrpSpPr>
          <p:cNvPr id="372" name="Group"/>
          <p:cNvGrpSpPr/>
          <p:nvPr/>
        </p:nvGrpSpPr>
        <p:grpSpPr>
          <a:xfrm>
            <a:off x="7041091" y="5270550"/>
            <a:ext cx="9136355" cy="3116569"/>
            <a:chOff x="0" y="0"/>
            <a:chExt cx="9136353" cy="3116567"/>
          </a:xfrm>
        </p:grpSpPr>
        <p:sp>
          <p:nvSpPr>
            <p:cNvPr id="385" name="Connection Line"/>
            <p:cNvSpPr/>
            <p:nvPr/>
          </p:nvSpPr>
          <p:spPr>
            <a:xfrm>
              <a:off x="0" y="733108"/>
              <a:ext cx="9136354" cy="2383460"/>
            </a:xfrm>
            <a:custGeom>
              <a:avLst/>
              <a:gdLst/>
              <a:ahLst/>
              <a:cxnLst>
                <a:cxn ang="0">
                  <a:pos x="wd2" y="hd2"/>
                </a:cxn>
                <a:cxn ang="5400000">
                  <a:pos x="wd2" y="hd2"/>
                </a:cxn>
                <a:cxn ang="10800000">
                  <a:pos x="wd2" y="hd2"/>
                </a:cxn>
                <a:cxn ang="16200000">
                  <a:pos x="wd2" y="hd2"/>
                </a:cxn>
              </a:cxnLst>
              <a:rect l="0" t="0" r="r" b="b"/>
              <a:pathLst>
                <a:path w="21600" h="16200" extrusionOk="0">
                  <a:moveTo>
                    <a:pt x="0" y="16200"/>
                  </a:moveTo>
                  <a:cubicBezTo>
                    <a:pt x="6428" y="-5339"/>
                    <a:pt x="13628" y="-5400"/>
                    <a:pt x="21600" y="16018"/>
                  </a:cubicBezTo>
                </a:path>
              </a:pathLst>
            </a:custGeom>
            <a:noFill/>
            <a:ln w="88900" cap="flat">
              <a:solidFill>
                <a:srgbClr val="000000"/>
              </a:solidFill>
              <a:prstDash val="solid"/>
              <a:miter lim="400000"/>
            </a:ln>
            <a:effectLst/>
          </p:spPr>
          <p:txBody>
            <a:bodyPr/>
            <a:lstStyle/>
            <a:p>
              <a:endParaRPr/>
            </a:p>
          </p:txBody>
        </p:sp>
        <p:sp>
          <p:nvSpPr>
            <p:cNvPr id="371" name="~700 miles"/>
            <p:cNvSpPr txBox="1"/>
            <p:nvPr/>
          </p:nvSpPr>
          <p:spPr>
            <a:xfrm>
              <a:off x="3327818" y="0"/>
              <a:ext cx="2345437" cy="63489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sz="3600">
                  <a:solidFill>
                    <a:srgbClr val="000000"/>
                  </a:solidFill>
                </a:defRPr>
              </a:lvl1pPr>
            </a:lstStyle>
            <a:p>
              <a:r>
                <a:t>~700 miles</a:t>
              </a:r>
            </a:p>
          </p:txBody>
        </p:sp>
      </p:grpSp>
      <p:sp>
        <p:nvSpPr>
          <p:cNvPr id="373" name="Round trip: ~14 msec @ speed of light"/>
          <p:cNvSpPr txBox="1"/>
          <p:nvPr/>
        </p:nvSpPr>
        <p:spPr>
          <a:xfrm>
            <a:off x="8843666" y="6871545"/>
            <a:ext cx="5531206" cy="1180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3600">
                <a:solidFill>
                  <a:srgbClr val="000000"/>
                </a:solidFill>
              </a:defRPr>
            </a:pPr>
            <a:r>
              <a:t>Round trip:</a:t>
            </a:r>
            <a:br/>
            <a:r>
              <a:t>~14 msec @ speed of light</a:t>
            </a:r>
          </a:p>
        </p:txBody>
      </p:sp>
      <p:sp>
        <p:nvSpPr>
          <p:cNvPr id="374" name="3Ghz CPU would process ~22m instructions in this time!"/>
          <p:cNvSpPr txBox="1"/>
          <p:nvPr/>
        </p:nvSpPr>
        <p:spPr>
          <a:xfrm>
            <a:off x="8484307" y="8390287"/>
            <a:ext cx="6249925" cy="11809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3600">
                <a:solidFill>
                  <a:srgbClr val="000000"/>
                </a:solidFill>
              </a:defRPr>
            </a:pPr>
            <a:r>
              <a:t>3Ghz CPU would process</a:t>
            </a:r>
            <a:br/>
            <a:r>
              <a:t>~22m instructions in this time!</a:t>
            </a:r>
          </a:p>
        </p:txBody>
      </p:sp>
      <p:grpSp>
        <p:nvGrpSpPr>
          <p:cNvPr id="379" name="Group"/>
          <p:cNvGrpSpPr/>
          <p:nvPr/>
        </p:nvGrpSpPr>
        <p:grpSpPr>
          <a:xfrm>
            <a:off x="-6215" y="5376278"/>
            <a:ext cx="7653117" cy="6061619"/>
            <a:chOff x="0" y="0"/>
            <a:chExt cx="7653115" cy="6061617"/>
          </a:xfrm>
        </p:grpSpPr>
        <p:pic>
          <p:nvPicPr>
            <p:cNvPr id="375" name="Image" descr="Image"/>
            <p:cNvPicPr>
              <a:picLocks noChangeAspect="1"/>
            </p:cNvPicPr>
            <p:nvPr/>
          </p:nvPicPr>
          <p:blipFill>
            <a:blip r:embed="rId5"/>
            <a:stretch>
              <a:fillRect/>
            </a:stretch>
          </p:blipFill>
          <p:spPr>
            <a:xfrm>
              <a:off x="0" y="0"/>
              <a:ext cx="7653116" cy="5102078"/>
            </a:xfrm>
            <a:prstGeom prst="rect">
              <a:avLst/>
            </a:prstGeom>
            <a:ln w="12700" cap="flat">
              <a:noFill/>
              <a:miter lim="400000"/>
            </a:ln>
            <a:effectLst/>
          </p:spPr>
        </p:pic>
        <p:grpSp>
          <p:nvGrpSpPr>
            <p:cNvPr id="378" name="CME Data Center, Aurora, IL"/>
            <p:cNvGrpSpPr/>
            <p:nvPr/>
          </p:nvGrpSpPr>
          <p:grpSpPr>
            <a:xfrm>
              <a:off x="1477266" y="5016051"/>
              <a:ext cx="4427526" cy="1045567"/>
              <a:chOff x="0" y="0"/>
              <a:chExt cx="4427524" cy="1045565"/>
            </a:xfrm>
          </p:grpSpPr>
          <p:sp>
            <p:nvSpPr>
              <p:cNvPr id="377" name="CME Data Center, Aurora, IL"/>
              <p:cNvSpPr txBox="1"/>
              <p:nvPr/>
            </p:nvSpPr>
            <p:spPr>
              <a:xfrm>
                <a:off x="215900" y="139700"/>
                <a:ext cx="3995725" cy="486766"/>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CME Data Center, Aurora, IL</a:t>
                </a:r>
              </a:p>
            </p:txBody>
          </p:sp>
          <p:pic>
            <p:nvPicPr>
              <p:cNvPr id="376" name="CME Data Center, Aurora, IL CME Data Center, Aurora, IL" descr="CME Data Center, Aurora, IL CME Data Center, Aurora, IL"/>
              <p:cNvPicPr>
                <a:picLocks/>
              </p:cNvPicPr>
              <p:nvPr/>
            </p:nvPicPr>
            <p:blipFill>
              <a:blip r:embed="rId6"/>
              <a:stretch>
                <a:fillRect/>
              </a:stretch>
            </p:blipFill>
            <p:spPr>
              <a:xfrm>
                <a:off x="0" y="0"/>
                <a:ext cx="4427525" cy="1045566"/>
              </a:xfrm>
              <a:prstGeom prst="rect">
                <a:avLst/>
              </a:prstGeom>
              <a:effectLst/>
            </p:spPr>
          </p:pic>
        </p:grpSp>
      </p:grpSp>
      <p:grpSp>
        <p:nvGrpSpPr>
          <p:cNvPr id="384" name="Group"/>
          <p:cNvGrpSpPr/>
          <p:nvPr/>
        </p:nvGrpSpPr>
        <p:grpSpPr>
          <a:xfrm>
            <a:off x="16087914" y="5853665"/>
            <a:ext cx="6350001" cy="4715189"/>
            <a:chOff x="0" y="0"/>
            <a:chExt cx="6350000" cy="4715187"/>
          </a:xfrm>
        </p:grpSpPr>
        <p:pic>
          <p:nvPicPr>
            <p:cNvPr id="380" name="Image" descr="Image"/>
            <p:cNvPicPr>
              <a:picLocks noChangeAspect="1"/>
            </p:cNvPicPr>
            <p:nvPr/>
          </p:nvPicPr>
          <p:blipFill>
            <a:blip r:embed="rId7"/>
            <a:stretch>
              <a:fillRect/>
            </a:stretch>
          </p:blipFill>
          <p:spPr>
            <a:xfrm>
              <a:off x="0" y="0"/>
              <a:ext cx="6350000" cy="3530600"/>
            </a:xfrm>
            <a:prstGeom prst="rect">
              <a:avLst/>
            </a:prstGeom>
            <a:ln w="12700" cap="flat">
              <a:noFill/>
              <a:miter lim="400000"/>
            </a:ln>
            <a:effectLst/>
          </p:spPr>
        </p:pic>
        <p:grpSp>
          <p:nvGrpSpPr>
            <p:cNvPr id="383" name="Equinix NY5 Data Center, Secaucus NJ"/>
            <p:cNvGrpSpPr/>
            <p:nvPr/>
          </p:nvGrpSpPr>
          <p:grpSpPr>
            <a:xfrm>
              <a:off x="83430" y="3669622"/>
              <a:ext cx="5912207" cy="1045566"/>
              <a:chOff x="0" y="0"/>
              <a:chExt cx="5912205" cy="1045565"/>
            </a:xfrm>
          </p:grpSpPr>
          <p:sp>
            <p:nvSpPr>
              <p:cNvPr id="382" name="Equinix NY5 Data Center, Secaucus NJ"/>
              <p:cNvSpPr txBox="1"/>
              <p:nvPr/>
            </p:nvSpPr>
            <p:spPr>
              <a:xfrm>
                <a:off x="215899" y="139700"/>
                <a:ext cx="5480407" cy="486766"/>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Equinix NY5 Data Center, Secaucus NJ</a:t>
                </a:r>
              </a:p>
            </p:txBody>
          </p:sp>
          <p:pic>
            <p:nvPicPr>
              <p:cNvPr id="381" name="Equinix NY5 Data Center, Secaucus NJ Equinix NY5 Data Center, Secaucus NJ" descr="Equinix NY5 Data Center, Secaucus NJ Equinix NY5 Data Center, Secaucus NJ"/>
              <p:cNvPicPr>
                <a:picLocks/>
              </p:cNvPicPr>
              <p:nvPr/>
            </p:nvPicPr>
            <p:blipFill>
              <a:blip r:embed="rId8"/>
              <a:stretch>
                <a:fillRect/>
              </a:stretch>
            </p:blipFill>
            <p:spPr>
              <a:xfrm>
                <a:off x="-1" y="0"/>
                <a:ext cx="5912207" cy="1045566"/>
              </a:xfrm>
              <a:prstGeom prst="rect">
                <a:avLst/>
              </a:prstGeom>
              <a:effectLst/>
            </p:spPr>
          </p:pic>
        </p:gr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7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37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37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37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38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2" grpId="1" animBg="1" advAuto="0"/>
      <p:bldP spid="373" grpId="2" animBg="1" advAuto="0"/>
      <p:bldP spid="374" grpId="3" animBg="1" advAuto="0"/>
      <p:bldP spid="379" grpId="4" animBg="1" advAuto="0"/>
      <p:bldP spid="384" grpId="5"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 name="Do these fallacies still hold?"/>
          <p:cNvSpPr txBox="1">
            <a:spLocks noGrp="1"/>
          </p:cNvSpPr>
          <p:nvPr>
            <p:ph type="title"/>
          </p:nvPr>
        </p:nvSpPr>
        <p:spPr>
          <a:prstGeom prst="rect">
            <a:avLst/>
          </a:prstGeom>
        </p:spPr>
        <p:txBody>
          <a:bodyPr/>
          <a:lstStyle/>
          <a:p>
            <a:r>
              <a:t>Do these fallacies still hold?</a:t>
            </a:r>
          </a:p>
        </p:txBody>
      </p:sp>
      <p:sp>
        <p:nvSpPr>
          <p:cNvPr id="390" name="We still rely on other administrators, who are not infallible"/>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We still rely on other administrators, who are not infallible</a:t>
            </a:r>
          </a:p>
        </p:txBody>
      </p:sp>
      <p:pic>
        <p:nvPicPr>
          <p:cNvPr id="391" name="Image" descr="Image"/>
          <p:cNvPicPr>
            <a:picLocks noChangeAspect="1"/>
          </p:cNvPicPr>
          <p:nvPr/>
        </p:nvPicPr>
        <p:blipFill>
          <a:blip r:embed="rId2"/>
          <a:stretch>
            <a:fillRect/>
          </a:stretch>
        </p:blipFill>
        <p:spPr>
          <a:xfrm>
            <a:off x="12123965" y="3414764"/>
            <a:ext cx="12228261" cy="13716001"/>
          </a:xfrm>
          <a:prstGeom prst="rect">
            <a:avLst/>
          </a:prstGeom>
          <a:ln w="12700">
            <a:miter lim="400000"/>
          </a:ln>
        </p:spPr>
      </p:pic>
      <p:pic>
        <p:nvPicPr>
          <p:cNvPr id="392" name="Image" descr="Image"/>
          <p:cNvPicPr>
            <a:picLocks noChangeAspect="1"/>
          </p:cNvPicPr>
          <p:nvPr/>
        </p:nvPicPr>
        <p:blipFill>
          <a:blip r:embed="rId3"/>
          <a:stretch>
            <a:fillRect/>
          </a:stretch>
        </p:blipFill>
        <p:spPr>
          <a:xfrm>
            <a:off x="2003320" y="3414764"/>
            <a:ext cx="6972301" cy="10642601"/>
          </a:xfrm>
          <a:prstGeom prst="rect">
            <a:avLst/>
          </a:prstGeom>
          <a:ln w="12700">
            <a:miter lim="400000"/>
          </a:ln>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 name="Should we make {our software} distributed?"/>
          <p:cNvSpPr txBox="1">
            <a:spLocks noGrp="1"/>
          </p:cNvSpPr>
          <p:nvPr>
            <p:ph type="title"/>
          </p:nvPr>
        </p:nvSpPr>
        <p:spPr>
          <a:prstGeom prst="rect">
            <a:avLst/>
          </a:prstGeom>
        </p:spPr>
        <p:txBody>
          <a:bodyPr/>
          <a:lstStyle/>
          <a:p>
            <a:r>
              <a:t>Should we make {our software} distributed?</a:t>
            </a:r>
          </a:p>
        </p:txBody>
      </p:sp>
      <p:sp>
        <p:nvSpPr>
          <p:cNvPr id="395" name="Reflecting on goals + challenge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Reflecting on goals + challenges</a:t>
            </a:r>
          </a:p>
        </p:txBody>
      </p:sp>
      <p:sp>
        <p:nvSpPr>
          <p:cNvPr id="396" name="Do we need to store more data than one computer can store?…"/>
          <p:cNvSpPr txBox="1">
            <a:spLocks noGrp="1"/>
          </p:cNvSpPr>
          <p:nvPr>
            <p:ph type="body" idx="1"/>
          </p:nvPr>
        </p:nvSpPr>
        <p:spPr>
          <a:prstGeom prst="rect">
            <a:avLst/>
          </a:prstGeom>
        </p:spPr>
        <p:txBody>
          <a:bodyPr/>
          <a:lstStyle/>
          <a:p>
            <a:r>
              <a:t>Do we need to store more data than one computer can store?</a:t>
            </a:r>
          </a:p>
          <a:p>
            <a:r>
              <a:t>Do we need to process requests faster than one computer can?</a:t>
            </a:r>
          </a:p>
          <a:p>
            <a:r>
              <a:t>Are we willing and able to take on these additional complications?</a:t>
            </a:r>
          </a:p>
          <a:p>
            <a:r>
              <a:t>Next lesson: what tools do we have at our disposal?</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 name="This work is licensed under a Creative Commons Attribution-ShareAlike license"/>
          <p:cNvSpPr txBox="1">
            <a:spLocks noGrp="1"/>
          </p:cNvSpPr>
          <p:nvPr>
            <p:ph type="title"/>
          </p:nvPr>
        </p:nvSpPr>
        <p:spPr>
          <a:xfrm>
            <a:off x="1206500" y="1079500"/>
            <a:ext cx="21971000" cy="2055994"/>
          </a:xfrm>
          <a:prstGeom prst="rect">
            <a:avLst/>
          </a:prstGeom>
        </p:spPr>
        <p:txBody>
          <a:bodyPr/>
          <a:lstStyle>
            <a:lvl1pPr algn="ctr" defTabSz="2023821">
              <a:defRPr sz="7054" spc="-141"/>
            </a:lvl1pPr>
          </a:lstStyle>
          <a:p>
            <a:r>
              <a:t>This work is licensed under a Creative Commons Attribution-ShareAlike license</a:t>
            </a:r>
          </a:p>
        </p:txBody>
      </p:sp>
      <p:sp>
        <p:nvSpPr>
          <p:cNvPr id="399" name="This work is licensed under the Creative Commons Attribution-ShareAlike 4.0 International License. To view a copy of this license, visit http://creativecommons.org/licenses/by-sa/4.0/…"/>
          <p:cNvSpPr txBox="1">
            <a:spLocks noGrp="1"/>
          </p:cNvSpPr>
          <p:nvPr>
            <p:ph type="body" idx="1"/>
          </p:nvPr>
        </p:nvSpPr>
        <p:spPr>
          <a:prstGeom prst="rect">
            <a:avLst/>
          </a:prstGeom>
        </p:spPr>
        <p:txBody>
          <a:bodyPr/>
          <a:lstStyle/>
          <a:p>
            <a:pPr marL="458390" indent="-458390" defTabSz="542210">
              <a:lnSpc>
                <a:spcPct val="100000"/>
              </a:lnSpc>
              <a:spcBef>
                <a:spcPts val="1000"/>
              </a:spcBef>
              <a:buSzPct val="75000"/>
              <a:defRPr sz="3300">
                <a:latin typeface="Helvetica Light"/>
                <a:ea typeface="Helvetica Light"/>
                <a:cs typeface="Helvetica Light"/>
                <a:sym typeface="Helvetica Light"/>
              </a:defRPr>
            </a:pPr>
            <a:r>
              <a:t>This work is licensed under the Creative Commons Attribution-ShareAlike 4.0 International License. To view a copy of this license, visit </a:t>
            </a:r>
            <a:r>
              <a:rPr u="sng">
                <a:hlinkClick r:id="rId2"/>
              </a:rPr>
              <a:t>http://creativecommons.org/licenses/by-sa/4.0/</a:t>
            </a:r>
            <a:r>
              <a:t> </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You are free to:</a:t>
            </a:r>
          </a:p>
          <a:p>
            <a:pPr marL="751760" lvl="1" indent="-458390" defTabSz="542210">
              <a:lnSpc>
                <a:spcPct val="100000"/>
              </a:lnSpc>
              <a:spcBef>
                <a:spcPts val="1000"/>
              </a:spcBef>
              <a:buSzPct val="75000"/>
              <a:defRPr sz="3300">
                <a:latin typeface="Helvetica Light"/>
                <a:ea typeface="Helvetica Light"/>
                <a:cs typeface="Helvetica Light"/>
                <a:sym typeface="Helvetica Light"/>
              </a:defRPr>
            </a:pPr>
            <a:r>
              <a:t>Share — copy and redistribute the material in any medium or format</a:t>
            </a:r>
          </a:p>
          <a:p>
            <a:pPr marL="751760" lvl="1" indent="-458390" defTabSz="542210">
              <a:lnSpc>
                <a:spcPct val="100000"/>
              </a:lnSpc>
              <a:spcBef>
                <a:spcPts val="1000"/>
              </a:spcBef>
              <a:buSzPct val="75000"/>
              <a:defRPr sz="3300">
                <a:latin typeface="Helvetica Light"/>
                <a:ea typeface="Helvetica Light"/>
                <a:cs typeface="Helvetica Light"/>
                <a:sym typeface="Helvetica Light"/>
              </a:defRPr>
            </a:pPr>
            <a:r>
              <a:t>Adapt — remix, transform, and build upon the material</a:t>
            </a:r>
          </a:p>
          <a:p>
            <a:pPr marL="751760" lvl="1" indent="-458390" defTabSz="542210">
              <a:lnSpc>
                <a:spcPct val="100000"/>
              </a:lnSpc>
              <a:spcBef>
                <a:spcPts val="1000"/>
              </a:spcBef>
              <a:buSzPct val="75000"/>
              <a:defRPr sz="3300">
                <a:latin typeface="Helvetica Light"/>
                <a:ea typeface="Helvetica Light"/>
                <a:cs typeface="Helvetica Light"/>
                <a:sym typeface="Helvetica Light"/>
              </a:defRPr>
            </a:pPr>
            <a:r>
              <a:t>for any purpose, even commercially.</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Under the following terms:</a:t>
            </a:r>
          </a:p>
          <a:p>
            <a:pPr marL="751760" lvl="1" indent="-458390" defTabSz="542210">
              <a:lnSpc>
                <a:spcPct val="100000"/>
              </a:lnSpc>
              <a:spcBef>
                <a:spcPts val="1000"/>
              </a:spcBef>
              <a:buSzPct val="75000"/>
              <a:defRPr sz="3300">
                <a:latin typeface="Helvetica Light"/>
                <a:ea typeface="Helvetica Light"/>
                <a:cs typeface="Helvetica Light"/>
                <a:sym typeface="Helvetica Light"/>
              </a:defRPr>
            </a:pPr>
            <a:r>
              <a:t>Attribution — You must give appropriate credit, provide a link to the license, and indicate if changes were made. You may do so in any reasonable manner, but not in any way that suggests the licensor endorses you or your use. </a:t>
            </a:r>
          </a:p>
          <a:p>
            <a:pPr marL="751760" lvl="1" indent="-458390" defTabSz="542210">
              <a:lnSpc>
                <a:spcPct val="100000"/>
              </a:lnSpc>
              <a:spcBef>
                <a:spcPts val="1000"/>
              </a:spcBef>
              <a:buSzPct val="75000"/>
              <a:defRPr sz="3300">
                <a:latin typeface="Helvetica Light"/>
                <a:ea typeface="Helvetica Light"/>
                <a:cs typeface="Helvetica Light"/>
                <a:sym typeface="Helvetica Light"/>
              </a:defRPr>
            </a:pPr>
            <a:r>
              <a:t>ShareAlike — If you remix, transform, or build upon the material, you must distribute your contributions under the same license as the original. </a:t>
            </a:r>
          </a:p>
          <a:p>
            <a:pPr marL="751760" lvl="1" indent="-458390" defTabSz="542210">
              <a:lnSpc>
                <a:spcPct val="100000"/>
              </a:lnSpc>
              <a:spcBef>
                <a:spcPts val="1000"/>
              </a:spcBef>
              <a:buSzPct val="75000"/>
              <a:defRPr sz="3300">
                <a:latin typeface="Helvetica Light"/>
                <a:ea typeface="Helvetica Light"/>
                <a:cs typeface="Helvetica Light"/>
                <a:sym typeface="Helvetica Light"/>
              </a:defRPr>
            </a:pPr>
            <a:r>
              <a:t>No additional restrictions — You may not apply legal terms or technological measures that legally restrict others from doing anything the license permits.</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Objectives for this Lesson"/>
          <p:cNvSpPr txBox="1">
            <a:spLocks noGrp="1"/>
          </p:cNvSpPr>
          <p:nvPr>
            <p:ph type="title"/>
          </p:nvPr>
        </p:nvSpPr>
        <p:spPr>
          <a:prstGeom prst="rect">
            <a:avLst/>
          </a:prstGeom>
        </p:spPr>
        <p:txBody>
          <a:bodyPr/>
          <a:lstStyle>
            <a:lvl1pPr>
              <a:defRPr>
                <a:solidFill>
                  <a:srgbClr val="005493"/>
                </a:solidFill>
              </a:defRPr>
            </a:lvl1pPr>
          </a:lstStyle>
          <a:p>
            <a:r>
              <a:t>Learning Objectives for this Lesson</a:t>
            </a:r>
          </a:p>
        </p:txBody>
      </p:sp>
      <p:sp>
        <p:nvSpPr>
          <p:cNvPr id="130"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By the end of this lesson, you should be able to…</a:t>
            </a:r>
          </a:p>
        </p:txBody>
      </p:sp>
      <p:sp>
        <p:nvSpPr>
          <p:cNvPr id="131" name="Describe 5 key goals of distributed systems…"/>
          <p:cNvSpPr txBox="1">
            <a:spLocks noGrp="1"/>
          </p:cNvSpPr>
          <p:nvPr>
            <p:ph type="body" idx="1"/>
          </p:nvPr>
        </p:nvSpPr>
        <p:spPr>
          <a:prstGeom prst="rect">
            <a:avLst/>
          </a:prstGeom>
        </p:spPr>
        <p:txBody>
          <a:bodyPr/>
          <a:lstStyle/>
          <a:p>
            <a:pPr marL="228600" indent="-228600">
              <a:buSzPct val="100000"/>
              <a:buChar char="•"/>
            </a:pPr>
            <a:r>
              <a:t>Describe 5 key goals of distributed systems</a:t>
            </a:r>
          </a:p>
          <a:p>
            <a:pPr marL="228600" indent="-228600">
              <a:buSzPct val="100000"/>
              <a:buChar char="•"/>
            </a:pPr>
            <a:r>
              <a:t>Describe 8 key common fallacies of distributed systems</a:t>
            </a:r>
          </a:p>
          <a:p>
            <a:pPr marL="228600" indent="-228600">
              <a:buSzPct val="100000"/>
              <a:buChar char="•"/>
            </a:pPr>
            <a:r>
              <a:t>Analyze a system’s requirements and determine if it should be implemented as a distributed system or not</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What is a distributed system?"/>
          <p:cNvSpPr txBox="1">
            <a:spLocks noGrp="1"/>
          </p:cNvSpPr>
          <p:nvPr>
            <p:ph type="title"/>
          </p:nvPr>
        </p:nvSpPr>
        <p:spPr>
          <a:prstGeom prst="rect">
            <a:avLst/>
          </a:prstGeom>
        </p:spPr>
        <p:txBody>
          <a:bodyPr/>
          <a:lstStyle/>
          <a:p>
            <a:r>
              <a:t>What is a distributed system?</a:t>
            </a:r>
          </a:p>
        </p:txBody>
      </p:sp>
      <p:sp>
        <p:nvSpPr>
          <p:cNvPr id="134" name="Slide Subtitle"/>
          <p:cNvSpPr txBox="1">
            <a:spLocks noGrp="1"/>
          </p:cNvSpPr>
          <p:nvPr>
            <p:ph type="body" idx="21"/>
          </p:nvPr>
        </p:nvSpPr>
        <p:spPr>
          <a:prstGeom prst="rect">
            <a:avLst/>
          </a:prstGeom>
        </p:spPr>
        <p:txBody>
          <a:bodyPr/>
          <a:lstStyle/>
          <a:p>
            <a:endParaRPr/>
          </a:p>
        </p:txBody>
      </p:sp>
      <p:pic>
        <p:nvPicPr>
          <p:cNvPr id="135" name="Image" descr="Image"/>
          <p:cNvPicPr>
            <a:picLocks noChangeAspect="1"/>
          </p:cNvPicPr>
          <p:nvPr/>
        </p:nvPicPr>
        <p:blipFill>
          <a:blip r:embed="rId3"/>
          <a:stretch>
            <a:fillRect/>
          </a:stretch>
        </p:blipFill>
        <p:spPr>
          <a:xfrm>
            <a:off x="3553408" y="6320874"/>
            <a:ext cx="6362033" cy="3264289"/>
          </a:xfrm>
          <a:prstGeom prst="rect">
            <a:avLst/>
          </a:prstGeom>
          <a:ln w="12700">
            <a:miter lim="400000"/>
          </a:ln>
        </p:spPr>
      </p:pic>
      <p:sp>
        <p:nvSpPr>
          <p:cNvPr id="165" name="Connection Line"/>
          <p:cNvSpPr/>
          <p:nvPr/>
        </p:nvSpPr>
        <p:spPr>
          <a:xfrm>
            <a:off x="7327679" y="5371576"/>
            <a:ext cx="3112169" cy="258144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505" y="11813"/>
                  <a:pt x="9705" y="19013"/>
                  <a:pt x="21600" y="21600"/>
                </a:cubicBezTo>
              </a:path>
            </a:pathLst>
          </a:custGeom>
          <a:ln w="25400">
            <a:solidFill>
              <a:srgbClr val="000000"/>
            </a:solidFill>
            <a:miter lim="400000"/>
          </a:ln>
        </p:spPr>
        <p:txBody>
          <a:bodyPr/>
          <a:lstStyle/>
          <a:p>
            <a:endParaRPr/>
          </a:p>
        </p:txBody>
      </p:sp>
      <p:sp>
        <p:nvSpPr>
          <p:cNvPr id="166" name="Connection Line"/>
          <p:cNvSpPr/>
          <p:nvPr/>
        </p:nvSpPr>
        <p:spPr>
          <a:xfrm>
            <a:off x="3286405" y="7953018"/>
            <a:ext cx="7153444" cy="213360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580" y="7430"/>
                  <a:pt x="13780" y="230"/>
                  <a:pt x="21600" y="0"/>
                </a:cubicBezTo>
              </a:path>
            </a:pathLst>
          </a:custGeom>
          <a:ln w="25400">
            <a:solidFill>
              <a:srgbClr val="000000"/>
            </a:solidFill>
            <a:miter lim="400000"/>
          </a:ln>
        </p:spPr>
        <p:txBody>
          <a:bodyPr/>
          <a:lstStyle/>
          <a:p>
            <a:endParaRPr/>
          </a:p>
        </p:txBody>
      </p:sp>
      <p:sp>
        <p:nvSpPr>
          <p:cNvPr id="167" name="Connection Line"/>
          <p:cNvSpPr/>
          <p:nvPr/>
        </p:nvSpPr>
        <p:spPr>
          <a:xfrm>
            <a:off x="7536226" y="7953018"/>
            <a:ext cx="2903622" cy="2582779"/>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3648" y="9911"/>
                  <a:pt x="10848" y="2711"/>
                  <a:pt x="21600" y="0"/>
                </a:cubicBezTo>
              </a:path>
            </a:pathLst>
          </a:custGeom>
          <a:ln w="25400">
            <a:solidFill>
              <a:srgbClr val="000000"/>
            </a:solidFill>
            <a:miter lim="400000"/>
          </a:ln>
        </p:spPr>
        <p:txBody>
          <a:bodyPr/>
          <a:lstStyle/>
          <a:p>
            <a:endParaRPr/>
          </a:p>
        </p:txBody>
      </p:sp>
      <p:sp>
        <p:nvSpPr>
          <p:cNvPr id="168" name="Connection Line"/>
          <p:cNvSpPr/>
          <p:nvPr/>
        </p:nvSpPr>
        <p:spPr>
          <a:xfrm>
            <a:off x="3125984" y="5692418"/>
            <a:ext cx="7313864" cy="22606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6397" y="13172"/>
                  <a:pt x="13597" y="20372"/>
                  <a:pt x="21600" y="21600"/>
                </a:cubicBezTo>
              </a:path>
            </a:pathLst>
          </a:custGeom>
          <a:ln w="25400">
            <a:solidFill>
              <a:srgbClr val="000000"/>
            </a:solidFill>
            <a:miter lim="400000"/>
          </a:ln>
        </p:spPr>
        <p:txBody>
          <a:bodyPr/>
          <a:lstStyle/>
          <a:p>
            <a:endParaRPr/>
          </a:p>
        </p:txBody>
      </p:sp>
      <p:sp>
        <p:nvSpPr>
          <p:cNvPr id="169" name="Connection Line"/>
          <p:cNvSpPr/>
          <p:nvPr/>
        </p:nvSpPr>
        <p:spPr>
          <a:xfrm>
            <a:off x="3286405" y="9479074"/>
            <a:ext cx="4249822" cy="1056724"/>
          </a:xfrm>
          <a:custGeom>
            <a:avLst/>
            <a:gdLst/>
            <a:ahLst/>
            <a:cxnLst>
              <a:cxn ang="0">
                <a:pos x="wd2" y="hd2"/>
              </a:cxn>
              <a:cxn ang="5400000">
                <a:pos x="wd2" y="hd2"/>
              </a:cxn>
              <a:cxn ang="10800000">
                <a:pos x="wd2" y="hd2"/>
              </a:cxn>
              <a:cxn ang="16200000">
                <a:pos x="wd2" y="hd2"/>
              </a:cxn>
            </a:cxnLst>
            <a:rect l="0" t="0" r="r" b="b"/>
            <a:pathLst>
              <a:path w="21600" h="16440" extrusionOk="0">
                <a:moveTo>
                  <a:pt x="0" y="9452"/>
                </a:moveTo>
                <a:cubicBezTo>
                  <a:pt x="10350" y="-5160"/>
                  <a:pt x="17550" y="-2831"/>
                  <a:pt x="21600" y="16440"/>
                </a:cubicBezTo>
              </a:path>
            </a:pathLst>
          </a:custGeom>
          <a:ln w="25400">
            <a:solidFill>
              <a:srgbClr val="000000"/>
            </a:solidFill>
            <a:miter lim="400000"/>
          </a:ln>
        </p:spPr>
        <p:txBody>
          <a:bodyPr/>
          <a:lstStyle/>
          <a:p>
            <a:endParaRPr/>
          </a:p>
        </p:txBody>
      </p:sp>
      <p:sp>
        <p:nvSpPr>
          <p:cNvPr id="170" name="Connection Line"/>
          <p:cNvSpPr/>
          <p:nvPr/>
        </p:nvSpPr>
        <p:spPr>
          <a:xfrm>
            <a:off x="3125984" y="5692418"/>
            <a:ext cx="1913042" cy="4394201"/>
          </a:xfrm>
          <a:custGeom>
            <a:avLst/>
            <a:gdLst/>
            <a:ahLst/>
            <a:cxnLst>
              <a:cxn ang="0">
                <a:pos x="wd2" y="hd2"/>
              </a:cxn>
              <a:cxn ang="5400000">
                <a:pos x="wd2" y="hd2"/>
              </a:cxn>
              <a:cxn ang="10800000">
                <a:pos x="wd2" y="hd2"/>
              </a:cxn>
              <a:cxn ang="16200000">
                <a:pos x="wd2" y="hd2"/>
              </a:cxn>
            </a:cxnLst>
            <a:rect l="0" t="0" r="r" b="b"/>
            <a:pathLst>
              <a:path w="16207" h="21600" extrusionOk="0">
                <a:moveTo>
                  <a:pt x="1359" y="21600"/>
                </a:moveTo>
                <a:cubicBezTo>
                  <a:pt x="21600" y="13532"/>
                  <a:pt x="21147" y="6332"/>
                  <a:pt x="0" y="0"/>
                </a:cubicBezTo>
              </a:path>
            </a:pathLst>
          </a:custGeom>
          <a:ln w="25400">
            <a:solidFill>
              <a:srgbClr val="000000"/>
            </a:solidFill>
            <a:miter lim="400000"/>
          </a:ln>
        </p:spPr>
        <p:txBody>
          <a:bodyPr/>
          <a:lstStyle/>
          <a:p>
            <a:endParaRPr/>
          </a:p>
        </p:txBody>
      </p:sp>
      <p:pic>
        <p:nvPicPr>
          <p:cNvPr id="142" name="Image" descr="Image"/>
          <p:cNvPicPr>
            <a:picLocks noChangeAspect="1"/>
          </p:cNvPicPr>
          <p:nvPr/>
        </p:nvPicPr>
        <p:blipFill>
          <a:blip r:embed="rId4"/>
          <a:stretch>
            <a:fillRect/>
          </a:stretch>
        </p:blipFill>
        <p:spPr>
          <a:xfrm>
            <a:off x="10384003" y="6700432"/>
            <a:ext cx="2156986" cy="2156987"/>
          </a:xfrm>
          <a:prstGeom prst="rect">
            <a:avLst/>
          </a:prstGeom>
          <a:ln w="12700">
            <a:miter lim="400000"/>
          </a:ln>
        </p:spPr>
      </p:pic>
      <p:pic>
        <p:nvPicPr>
          <p:cNvPr id="143" name="Image" descr="Image"/>
          <p:cNvPicPr>
            <a:picLocks noChangeAspect="1"/>
          </p:cNvPicPr>
          <p:nvPr/>
        </p:nvPicPr>
        <p:blipFill>
          <a:blip r:embed="rId4"/>
          <a:stretch>
            <a:fillRect/>
          </a:stretch>
        </p:blipFill>
        <p:spPr>
          <a:xfrm>
            <a:off x="6259845" y="3875685"/>
            <a:ext cx="2156987" cy="2156987"/>
          </a:xfrm>
          <a:prstGeom prst="rect">
            <a:avLst/>
          </a:prstGeom>
          <a:ln w="12700">
            <a:miter lim="400000"/>
          </a:ln>
        </p:spPr>
      </p:pic>
      <p:pic>
        <p:nvPicPr>
          <p:cNvPr id="144" name="Image" descr="Image"/>
          <p:cNvPicPr>
            <a:picLocks noChangeAspect="1"/>
          </p:cNvPicPr>
          <p:nvPr/>
        </p:nvPicPr>
        <p:blipFill>
          <a:blip r:embed="rId4"/>
          <a:stretch>
            <a:fillRect/>
          </a:stretch>
        </p:blipFill>
        <p:spPr>
          <a:xfrm>
            <a:off x="1527424" y="4180485"/>
            <a:ext cx="2156986" cy="2156987"/>
          </a:xfrm>
          <a:prstGeom prst="rect">
            <a:avLst/>
          </a:prstGeom>
          <a:ln w="12700">
            <a:miter lim="400000"/>
          </a:ln>
        </p:spPr>
      </p:pic>
      <p:pic>
        <p:nvPicPr>
          <p:cNvPr id="145" name="Image" descr="Image"/>
          <p:cNvPicPr>
            <a:picLocks noChangeAspect="1"/>
          </p:cNvPicPr>
          <p:nvPr/>
        </p:nvPicPr>
        <p:blipFill>
          <a:blip r:embed="rId4"/>
          <a:stretch>
            <a:fillRect/>
          </a:stretch>
        </p:blipFill>
        <p:spPr>
          <a:xfrm>
            <a:off x="6259845" y="9873365"/>
            <a:ext cx="2156987" cy="2156986"/>
          </a:xfrm>
          <a:prstGeom prst="rect">
            <a:avLst/>
          </a:prstGeom>
          <a:ln w="12700">
            <a:miter lim="400000"/>
          </a:ln>
        </p:spPr>
      </p:pic>
      <p:pic>
        <p:nvPicPr>
          <p:cNvPr id="146" name="Image" descr="Image"/>
          <p:cNvPicPr>
            <a:picLocks noChangeAspect="1"/>
          </p:cNvPicPr>
          <p:nvPr/>
        </p:nvPicPr>
        <p:blipFill>
          <a:blip r:embed="rId4"/>
          <a:stretch>
            <a:fillRect/>
          </a:stretch>
        </p:blipFill>
        <p:spPr>
          <a:xfrm>
            <a:off x="1800140" y="9426254"/>
            <a:ext cx="2156986" cy="2156986"/>
          </a:xfrm>
          <a:prstGeom prst="rect">
            <a:avLst/>
          </a:prstGeom>
          <a:ln w="12700">
            <a:miter lim="400000"/>
          </a:ln>
        </p:spPr>
      </p:pic>
      <p:grpSp>
        <p:nvGrpSpPr>
          <p:cNvPr id="149" name="Model:…"/>
          <p:cNvGrpSpPr/>
          <p:nvPr/>
        </p:nvGrpSpPr>
        <p:grpSpPr>
          <a:xfrm>
            <a:off x="2438345" y="12043527"/>
            <a:ext cx="8592160" cy="1778001"/>
            <a:chOff x="0" y="0"/>
            <a:chExt cx="8592159" cy="1778000"/>
          </a:xfrm>
        </p:grpSpPr>
        <p:sp>
          <p:nvSpPr>
            <p:cNvPr id="148" name="Model:…"/>
            <p:cNvSpPr txBox="1"/>
            <p:nvPr/>
          </p:nvSpPr>
          <p:spPr>
            <a:xfrm>
              <a:off x="215900" y="139700"/>
              <a:ext cx="8160360" cy="1219200"/>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pPr defTabSz="584200">
                <a:defRPr sz="3600">
                  <a:solidFill>
                    <a:srgbClr val="000000"/>
                  </a:solidFill>
                  <a:latin typeface="Helvetica Light"/>
                  <a:ea typeface="Helvetica Light"/>
                  <a:cs typeface="Helvetica Light"/>
                  <a:sym typeface="Helvetica Light"/>
                </a:defRPr>
              </a:pPr>
              <a:r>
                <a:t>Model:</a:t>
              </a:r>
            </a:p>
            <a:p>
              <a:pPr defTabSz="584200">
                <a:defRPr sz="3600">
                  <a:solidFill>
                    <a:srgbClr val="000000"/>
                  </a:solidFill>
                  <a:latin typeface="Helvetica Light"/>
                  <a:ea typeface="Helvetica Light"/>
                  <a:cs typeface="Helvetica Light"/>
                  <a:sym typeface="Helvetica Light"/>
                </a:defRPr>
              </a:pPr>
              <a:r>
                <a:t>Many servers talking through a network</a:t>
              </a:r>
            </a:p>
          </p:txBody>
        </p:sp>
        <p:pic>
          <p:nvPicPr>
            <p:cNvPr id="147" name="Model:… Model:Many servers talking through a network" descr="Model:… Model:Many servers talking through a network"/>
            <p:cNvPicPr>
              <a:picLocks/>
            </p:cNvPicPr>
            <p:nvPr/>
          </p:nvPicPr>
          <p:blipFill>
            <a:blip r:embed="rId5"/>
            <a:stretch>
              <a:fillRect/>
            </a:stretch>
          </p:blipFill>
          <p:spPr>
            <a:xfrm>
              <a:off x="0" y="0"/>
              <a:ext cx="8592160" cy="1778000"/>
            </a:xfrm>
            <a:prstGeom prst="rect">
              <a:avLst/>
            </a:prstGeom>
            <a:effectLst/>
          </p:spPr>
        </p:pic>
      </p:grpSp>
      <p:pic>
        <p:nvPicPr>
          <p:cNvPr id="150" name="Image" descr="Image"/>
          <p:cNvPicPr>
            <a:picLocks noChangeAspect="1"/>
          </p:cNvPicPr>
          <p:nvPr/>
        </p:nvPicPr>
        <p:blipFill>
          <a:blip r:embed="rId3"/>
          <a:stretch>
            <a:fillRect/>
          </a:stretch>
        </p:blipFill>
        <p:spPr>
          <a:xfrm>
            <a:off x="14601559" y="6320874"/>
            <a:ext cx="6362033" cy="3264289"/>
          </a:xfrm>
          <a:prstGeom prst="rect">
            <a:avLst/>
          </a:prstGeom>
          <a:ln w="12700">
            <a:miter lim="400000"/>
          </a:ln>
        </p:spPr>
      </p:pic>
      <p:sp>
        <p:nvSpPr>
          <p:cNvPr id="171" name="Connection Line"/>
          <p:cNvSpPr/>
          <p:nvPr/>
        </p:nvSpPr>
        <p:spPr>
          <a:xfrm>
            <a:off x="18375830" y="5371576"/>
            <a:ext cx="3112169" cy="258144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505" y="11813"/>
                  <a:pt x="9705" y="19013"/>
                  <a:pt x="21600" y="21600"/>
                </a:cubicBezTo>
              </a:path>
            </a:pathLst>
          </a:custGeom>
          <a:ln w="25400">
            <a:solidFill>
              <a:srgbClr val="000000"/>
            </a:solidFill>
            <a:miter lim="400000"/>
          </a:ln>
        </p:spPr>
        <p:txBody>
          <a:bodyPr/>
          <a:lstStyle/>
          <a:p>
            <a:endParaRPr/>
          </a:p>
        </p:txBody>
      </p:sp>
      <p:sp>
        <p:nvSpPr>
          <p:cNvPr id="172" name="Connection Line"/>
          <p:cNvSpPr/>
          <p:nvPr/>
        </p:nvSpPr>
        <p:spPr>
          <a:xfrm>
            <a:off x="14334556" y="7953018"/>
            <a:ext cx="7153443" cy="213360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580" y="7430"/>
                  <a:pt x="13780" y="230"/>
                  <a:pt x="21600" y="0"/>
                </a:cubicBezTo>
              </a:path>
            </a:pathLst>
          </a:custGeom>
          <a:ln w="25400">
            <a:solidFill>
              <a:srgbClr val="000000"/>
            </a:solidFill>
            <a:miter lim="400000"/>
          </a:ln>
        </p:spPr>
        <p:txBody>
          <a:bodyPr/>
          <a:lstStyle/>
          <a:p>
            <a:endParaRPr/>
          </a:p>
        </p:txBody>
      </p:sp>
      <p:sp>
        <p:nvSpPr>
          <p:cNvPr id="173" name="Connection Line"/>
          <p:cNvSpPr/>
          <p:nvPr/>
        </p:nvSpPr>
        <p:spPr>
          <a:xfrm>
            <a:off x="18584377" y="7953018"/>
            <a:ext cx="2903622" cy="2582779"/>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3648" y="9911"/>
                  <a:pt x="10848" y="2711"/>
                  <a:pt x="21600" y="0"/>
                </a:cubicBezTo>
              </a:path>
            </a:pathLst>
          </a:custGeom>
          <a:ln w="25400">
            <a:solidFill>
              <a:srgbClr val="000000"/>
            </a:solidFill>
            <a:miter lim="400000"/>
          </a:ln>
        </p:spPr>
        <p:txBody>
          <a:bodyPr/>
          <a:lstStyle/>
          <a:p>
            <a:endParaRPr/>
          </a:p>
        </p:txBody>
      </p:sp>
      <p:sp>
        <p:nvSpPr>
          <p:cNvPr id="174" name="Connection Line"/>
          <p:cNvSpPr/>
          <p:nvPr/>
        </p:nvSpPr>
        <p:spPr>
          <a:xfrm>
            <a:off x="14174134" y="5692418"/>
            <a:ext cx="7313864" cy="22606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6397" y="13172"/>
                  <a:pt x="13597" y="20372"/>
                  <a:pt x="21600" y="21600"/>
                </a:cubicBezTo>
              </a:path>
            </a:pathLst>
          </a:custGeom>
          <a:ln w="25400">
            <a:solidFill>
              <a:srgbClr val="000000"/>
            </a:solidFill>
            <a:miter lim="400000"/>
          </a:ln>
        </p:spPr>
        <p:txBody>
          <a:bodyPr/>
          <a:lstStyle/>
          <a:p>
            <a:endParaRPr/>
          </a:p>
        </p:txBody>
      </p:sp>
      <p:sp>
        <p:nvSpPr>
          <p:cNvPr id="175" name="Connection Line"/>
          <p:cNvSpPr/>
          <p:nvPr/>
        </p:nvSpPr>
        <p:spPr>
          <a:xfrm>
            <a:off x="14334556" y="9479074"/>
            <a:ext cx="4249822" cy="1056724"/>
          </a:xfrm>
          <a:custGeom>
            <a:avLst/>
            <a:gdLst/>
            <a:ahLst/>
            <a:cxnLst>
              <a:cxn ang="0">
                <a:pos x="wd2" y="hd2"/>
              </a:cxn>
              <a:cxn ang="5400000">
                <a:pos x="wd2" y="hd2"/>
              </a:cxn>
              <a:cxn ang="10800000">
                <a:pos x="wd2" y="hd2"/>
              </a:cxn>
              <a:cxn ang="16200000">
                <a:pos x="wd2" y="hd2"/>
              </a:cxn>
            </a:cxnLst>
            <a:rect l="0" t="0" r="r" b="b"/>
            <a:pathLst>
              <a:path w="21600" h="16440" extrusionOk="0">
                <a:moveTo>
                  <a:pt x="0" y="9452"/>
                </a:moveTo>
                <a:cubicBezTo>
                  <a:pt x="10350" y="-5160"/>
                  <a:pt x="17550" y="-2831"/>
                  <a:pt x="21600" y="16440"/>
                </a:cubicBezTo>
              </a:path>
            </a:pathLst>
          </a:custGeom>
          <a:ln w="25400">
            <a:solidFill>
              <a:srgbClr val="000000"/>
            </a:solidFill>
            <a:miter lim="400000"/>
          </a:ln>
        </p:spPr>
        <p:txBody>
          <a:bodyPr/>
          <a:lstStyle/>
          <a:p>
            <a:endParaRPr/>
          </a:p>
        </p:txBody>
      </p:sp>
      <p:sp>
        <p:nvSpPr>
          <p:cNvPr id="176" name="Connection Line"/>
          <p:cNvSpPr/>
          <p:nvPr/>
        </p:nvSpPr>
        <p:spPr>
          <a:xfrm>
            <a:off x="14174134" y="5692418"/>
            <a:ext cx="1913042" cy="4394201"/>
          </a:xfrm>
          <a:custGeom>
            <a:avLst/>
            <a:gdLst/>
            <a:ahLst/>
            <a:cxnLst>
              <a:cxn ang="0">
                <a:pos x="wd2" y="hd2"/>
              </a:cxn>
              <a:cxn ang="5400000">
                <a:pos x="wd2" y="hd2"/>
              </a:cxn>
              <a:cxn ang="10800000">
                <a:pos x="wd2" y="hd2"/>
              </a:cxn>
              <a:cxn ang="16200000">
                <a:pos x="wd2" y="hd2"/>
              </a:cxn>
            </a:cxnLst>
            <a:rect l="0" t="0" r="r" b="b"/>
            <a:pathLst>
              <a:path w="16207" h="21600" extrusionOk="0">
                <a:moveTo>
                  <a:pt x="1359" y="21600"/>
                </a:moveTo>
                <a:cubicBezTo>
                  <a:pt x="21600" y="13532"/>
                  <a:pt x="21147" y="6332"/>
                  <a:pt x="0" y="0"/>
                </a:cubicBezTo>
              </a:path>
            </a:pathLst>
          </a:custGeom>
          <a:ln w="25400">
            <a:solidFill>
              <a:srgbClr val="000000"/>
            </a:solidFill>
            <a:miter lim="400000"/>
          </a:ln>
        </p:spPr>
        <p:txBody>
          <a:bodyPr/>
          <a:lstStyle/>
          <a:p>
            <a:endParaRPr/>
          </a:p>
        </p:txBody>
      </p:sp>
      <p:pic>
        <p:nvPicPr>
          <p:cNvPr id="157" name="Image" descr="Image"/>
          <p:cNvPicPr>
            <a:picLocks noChangeAspect="1"/>
          </p:cNvPicPr>
          <p:nvPr/>
        </p:nvPicPr>
        <p:blipFill>
          <a:blip r:embed="rId4"/>
          <a:stretch>
            <a:fillRect/>
          </a:stretch>
        </p:blipFill>
        <p:spPr>
          <a:xfrm>
            <a:off x="21432153" y="6700432"/>
            <a:ext cx="2156987" cy="2156987"/>
          </a:xfrm>
          <a:prstGeom prst="rect">
            <a:avLst/>
          </a:prstGeom>
          <a:ln w="12700">
            <a:miter lim="400000"/>
          </a:ln>
        </p:spPr>
      </p:pic>
      <p:pic>
        <p:nvPicPr>
          <p:cNvPr id="158" name="Image" descr="Image"/>
          <p:cNvPicPr>
            <a:picLocks noChangeAspect="1"/>
          </p:cNvPicPr>
          <p:nvPr/>
        </p:nvPicPr>
        <p:blipFill>
          <a:blip r:embed="rId4"/>
          <a:stretch>
            <a:fillRect/>
          </a:stretch>
        </p:blipFill>
        <p:spPr>
          <a:xfrm>
            <a:off x="17307996" y="9873365"/>
            <a:ext cx="2156986" cy="2156986"/>
          </a:xfrm>
          <a:prstGeom prst="rect">
            <a:avLst/>
          </a:prstGeom>
          <a:ln w="12700">
            <a:miter lim="400000"/>
          </a:ln>
        </p:spPr>
      </p:pic>
      <p:pic>
        <p:nvPicPr>
          <p:cNvPr id="159" name="Image" descr="Image"/>
          <p:cNvPicPr>
            <a:picLocks noChangeAspect="1"/>
          </p:cNvPicPr>
          <p:nvPr/>
        </p:nvPicPr>
        <p:blipFill>
          <a:blip r:embed="rId6"/>
          <a:stretch>
            <a:fillRect/>
          </a:stretch>
        </p:blipFill>
        <p:spPr>
          <a:xfrm>
            <a:off x="13252747" y="4771031"/>
            <a:ext cx="1842775" cy="1842775"/>
          </a:xfrm>
          <a:prstGeom prst="rect">
            <a:avLst/>
          </a:prstGeom>
          <a:ln w="12700">
            <a:miter lim="400000"/>
          </a:ln>
        </p:spPr>
      </p:pic>
      <p:pic>
        <p:nvPicPr>
          <p:cNvPr id="160" name="Image" descr="Image"/>
          <p:cNvPicPr>
            <a:picLocks noChangeAspect="1"/>
          </p:cNvPicPr>
          <p:nvPr/>
        </p:nvPicPr>
        <p:blipFill>
          <a:blip r:embed="rId6"/>
          <a:stretch>
            <a:fillRect/>
          </a:stretch>
        </p:blipFill>
        <p:spPr>
          <a:xfrm>
            <a:off x="17465102" y="4407216"/>
            <a:ext cx="1842776" cy="1842775"/>
          </a:xfrm>
          <a:prstGeom prst="rect">
            <a:avLst/>
          </a:prstGeom>
          <a:ln w="12700">
            <a:miter lim="400000"/>
          </a:ln>
        </p:spPr>
      </p:pic>
      <p:pic>
        <p:nvPicPr>
          <p:cNvPr id="161" name="Image" descr="Image"/>
          <p:cNvPicPr>
            <a:picLocks noChangeAspect="1"/>
          </p:cNvPicPr>
          <p:nvPr/>
        </p:nvPicPr>
        <p:blipFill>
          <a:blip r:embed="rId6"/>
          <a:stretch>
            <a:fillRect/>
          </a:stretch>
        </p:blipFill>
        <p:spPr>
          <a:xfrm>
            <a:off x="13107032" y="9310503"/>
            <a:ext cx="1842775" cy="1842775"/>
          </a:xfrm>
          <a:prstGeom prst="rect">
            <a:avLst/>
          </a:prstGeom>
          <a:ln w="12700">
            <a:miter lim="400000"/>
          </a:ln>
        </p:spPr>
      </p:pic>
      <p:grpSp>
        <p:nvGrpSpPr>
          <p:cNvPr id="164" name="Model:…"/>
          <p:cNvGrpSpPr/>
          <p:nvPr/>
        </p:nvGrpSpPr>
        <p:grpSpPr>
          <a:xfrm>
            <a:off x="12615804" y="12043527"/>
            <a:ext cx="10955427" cy="1778001"/>
            <a:chOff x="0" y="0"/>
            <a:chExt cx="10955426" cy="1778000"/>
          </a:xfrm>
        </p:grpSpPr>
        <p:sp>
          <p:nvSpPr>
            <p:cNvPr id="163" name="Model:…"/>
            <p:cNvSpPr txBox="1"/>
            <p:nvPr/>
          </p:nvSpPr>
          <p:spPr>
            <a:xfrm>
              <a:off x="215899" y="139700"/>
              <a:ext cx="10523628" cy="1219200"/>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pPr defTabSz="584200">
                <a:defRPr sz="3600">
                  <a:solidFill>
                    <a:srgbClr val="000000"/>
                  </a:solidFill>
                  <a:latin typeface="Helvetica Light"/>
                  <a:ea typeface="Helvetica Light"/>
                  <a:cs typeface="Helvetica Light"/>
                  <a:sym typeface="Helvetica Light"/>
                </a:defRPr>
              </a:pPr>
              <a:r>
                <a:t>Model:</a:t>
              </a:r>
            </a:p>
            <a:p>
              <a:pPr defTabSz="584200">
                <a:defRPr sz="3600">
                  <a:solidFill>
                    <a:srgbClr val="000000"/>
                  </a:solidFill>
                  <a:latin typeface="Helvetica Light"/>
                  <a:ea typeface="Helvetica Light"/>
                  <a:cs typeface="Helvetica Light"/>
                  <a:sym typeface="Helvetica Light"/>
                </a:defRPr>
              </a:pPr>
              <a:r>
                <a:t>Many servers and clients talking through a network</a:t>
              </a:r>
            </a:p>
          </p:txBody>
        </p:sp>
        <p:pic>
          <p:nvPicPr>
            <p:cNvPr id="162" name="Model:… Model:Many servers and clients talking through a network" descr="Model:… Model:Many servers and clients talking through a network"/>
            <p:cNvPicPr>
              <a:picLocks/>
            </p:cNvPicPr>
            <p:nvPr/>
          </p:nvPicPr>
          <p:blipFill>
            <a:blip r:embed="rId7"/>
            <a:stretch>
              <a:fillRect/>
            </a:stretch>
          </p:blipFill>
          <p:spPr>
            <a:xfrm>
              <a:off x="-1" y="0"/>
              <a:ext cx="10955428" cy="1778000"/>
            </a:xfrm>
            <a:prstGeom prst="rect">
              <a:avLst/>
            </a:prstGeom>
            <a:effectLst/>
          </p:spPr>
        </p:pic>
      </p:gr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Why expand to distributed systems?"/>
          <p:cNvSpPr txBox="1">
            <a:spLocks noGrp="1"/>
          </p:cNvSpPr>
          <p:nvPr>
            <p:ph type="title"/>
          </p:nvPr>
        </p:nvSpPr>
        <p:spPr>
          <a:prstGeom prst="rect">
            <a:avLst/>
          </a:prstGeom>
        </p:spPr>
        <p:txBody>
          <a:bodyPr/>
          <a:lstStyle/>
          <a:p>
            <a:r>
              <a:t>Why expand to distributed systems?</a:t>
            </a:r>
          </a:p>
        </p:txBody>
      </p:sp>
      <p:sp>
        <p:nvSpPr>
          <p:cNvPr id="181" name="Slide Subtitle"/>
          <p:cNvSpPr txBox="1">
            <a:spLocks noGrp="1"/>
          </p:cNvSpPr>
          <p:nvPr>
            <p:ph type="body" idx="21"/>
          </p:nvPr>
        </p:nvSpPr>
        <p:spPr>
          <a:prstGeom prst="rect">
            <a:avLst/>
          </a:prstGeom>
        </p:spPr>
        <p:txBody>
          <a:bodyPr/>
          <a:lstStyle/>
          <a:p>
            <a:endParaRPr/>
          </a:p>
        </p:txBody>
      </p:sp>
      <p:sp>
        <p:nvSpPr>
          <p:cNvPr id="182" name="Scalability…"/>
          <p:cNvSpPr txBox="1">
            <a:spLocks noGrp="1"/>
          </p:cNvSpPr>
          <p:nvPr>
            <p:ph type="body" idx="1"/>
          </p:nvPr>
        </p:nvSpPr>
        <p:spPr>
          <a:prstGeom prst="rect">
            <a:avLst/>
          </a:prstGeom>
        </p:spPr>
        <p:txBody>
          <a:bodyPr/>
          <a:lstStyle/>
          <a:p>
            <a:r>
              <a:t>Scalability</a:t>
            </a:r>
          </a:p>
          <a:p>
            <a:r>
              <a:t>Performance</a:t>
            </a:r>
          </a:p>
          <a:p>
            <a:r>
              <a:t>Latency</a:t>
            </a:r>
          </a:p>
          <a:p>
            <a:r>
              <a:t>Availability</a:t>
            </a:r>
          </a:p>
          <a:p>
            <a:r>
              <a:t>Fault Tolerance</a:t>
            </a:r>
          </a:p>
        </p:txBody>
      </p:sp>
      <p:sp>
        <p:nvSpPr>
          <p:cNvPr id="183" name="“Distributed Systems for Fun and Profit”, Takada"/>
          <p:cNvSpPr txBox="1"/>
          <p:nvPr/>
        </p:nvSpPr>
        <p:spPr>
          <a:xfrm>
            <a:off x="6990133" y="12138066"/>
            <a:ext cx="8865947" cy="6254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3200" u="sng">
                <a:solidFill>
                  <a:srgbClr val="000000"/>
                </a:solidFill>
                <a:latin typeface="Helvetica"/>
                <a:ea typeface="Helvetica"/>
                <a:cs typeface="Helvetica"/>
                <a:sym typeface="Helvetica"/>
                <a:hlinkClick r:id="rId3"/>
              </a:defRPr>
            </a:lvl1pPr>
          </a:lstStyle>
          <a:p>
            <a:pPr>
              <a:defRPr u="none"/>
            </a:pPr>
            <a:r>
              <a:rPr u="sng">
                <a:hlinkClick r:id="rId3"/>
              </a:rPr>
              <a:t>“Distributed Systems for Fun and Profit”, Takada</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Distributed Systems Goals"/>
          <p:cNvSpPr txBox="1">
            <a:spLocks noGrp="1"/>
          </p:cNvSpPr>
          <p:nvPr>
            <p:ph type="title"/>
          </p:nvPr>
        </p:nvSpPr>
        <p:spPr>
          <a:prstGeom prst="rect">
            <a:avLst/>
          </a:prstGeom>
        </p:spPr>
        <p:txBody>
          <a:bodyPr/>
          <a:lstStyle/>
          <a:p>
            <a:r>
              <a:t>Distributed Systems Goals</a:t>
            </a:r>
          </a:p>
        </p:txBody>
      </p:sp>
      <p:sp>
        <p:nvSpPr>
          <p:cNvPr id="188" name="Slide Subtitle"/>
          <p:cNvSpPr txBox="1">
            <a:spLocks noGrp="1"/>
          </p:cNvSpPr>
          <p:nvPr>
            <p:ph type="body" idx="21"/>
          </p:nvPr>
        </p:nvSpPr>
        <p:spPr>
          <a:prstGeom prst="rect">
            <a:avLst/>
          </a:prstGeom>
        </p:spPr>
        <p:txBody>
          <a:bodyPr/>
          <a:lstStyle/>
          <a:p>
            <a:endParaRPr/>
          </a:p>
        </p:txBody>
      </p:sp>
      <p:sp>
        <p:nvSpPr>
          <p:cNvPr id="189" name="Scalability…"/>
          <p:cNvSpPr txBox="1">
            <a:spLocks noGrp="1"/>
          </p:cNvSpPr>
          <p:nvPr>
            <p:ph type="body" idx="1"/>
          </p:nvPr>
        </p:nvSpPr>
        <p:spPr>
          <a:prstGeom prst="rect">
            <a:avLst/>
          </a:prstGeom>
        </p:spPr>
        <p:txBody>
          <a:bodyPr/>
          <a:lstStyle/>
          <a:p>
            <a:pPr>
              <a:defRPr b="1">
                <a:solidFill>
                  <a:srgbClr val="931A68"/>
                </a:solidFill>
              </a:defRPr>
            </a:pPr>
            <a:r>
              <a:t>Scalability</a:t>
            </a:r>
          </a:p>
          <a:p>
            <a:r>
              <a:t>Performance</a:t>
            </a:r>
          </a:p>
          <a:p>
            <a:r>
              <a:t>Latency</a:t>
            </a:r>
          </a:p>
          <a:p>
            <a:r>
              <a:t>Availability</a:t>
            </a:r>
          </a:p>
          <a:p>
            <a:r>
              <a:t>Fault Tolerance</a:t>
            </a:r>
          </a:p>
        </p:txBody>
      </p:sp>
      <p:sp>
        <p:nvSpPr>
          <p:cNvPr id="190" name="“the ability of a system, network, or process, to handle a growing amount of work in a capable manner or its ability to be enlarged to accommodate that growth.”"/>
          <p:cNvSpPr txBox="1"/>
          <p:nvPr/>
        </p:nvSpPr>
        <p:spPr>
          <a:xfrm>
            <a:off x="10379068" y="2917031"/>
            <a:ext cx="10607265" cy="3952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5000">
                <a:solidFill>
                  <a:srgbClr val="931A68"/>
                </a:solidFill>
                <a:latin typeface="Helvetica"/>
                <a:ea typeface="Helvetica"/>
                <a:cs typeface="Helvetica"/>
                <a:sym typeface="Helvetica"/>
              </a:defRPr>
            </a:lvl1pPr>
          </a:lstStyle>
          <a:p>
            <a:r>
              <a:t>“the ability of a system, network, or process, to handle a growing amount of work in a capable manner or its ability to be enlarged to accommodate that growth.”</a:t>
            </a:r>
          </a:p>
        </p:txBody>
      </p:sp>
      <p:sp>
        <p:nvSpPr>
          <p:cNvPr id="191" name="“Distributed Systems for Fun and Profit”, Takada"/>
          <p:cNvSpPr txBox="1"/>
          <p:nvPr/>
        </p:nvSpPr>
        <p:spPr>
          <a:xfrm>
            <a:off x="6990133" y="12138066"/>
            <a:ext cx="8865947" cy="6254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3200" u="sng">
                <a:solidFill>
                  <a:srgbClr val="000000"/>
                </a:solidFill>
                <a:latin typeface="Helvetica"/>
                <a:ea typeface="Helvetica"/>
                <a:cs typeface="Helvetica"/>
                <a:sym typeface="Helvetica"/>
                <a:hlinkClick r:id="rId3"/>
              </a:defRPr>
            </a:lvl1pPr>
          </a:lstStyle>
          <a:p>
            <a:pPr>
              <a:defRPr u="none"/>
            </a:pPr>
            <a:r>
              <a:rPr u="sng">
                <a:hlinkClick r:id="rId3"/>
              </a:rPr>
              <a:t>“Distributed Systems for Fun and Profit”, Takada</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Distributed Systems Goals"/>
          <p:cNvSpPr txBox="1">
            <a:spLocks noGrp="1"/>
          </p:cNvSpPr>
          <p:nvPr>
            <p:ph type="title"/>
          </p:nvPr>
        </p:nvSpPr>
        <p:spPr>
          <a:prstGeom prst="rect">
            <a:avLst/>
          </a:prstGeom>
        </p:spPr>
        <p:txBody>
          <a:bodyPr/>
          <a:lstStyle/>
          <a:p>
            <a:r>
              <a:t>Distributed Systems Goals</a:t>
            </a:r>
          </a:p>
        </p:txBody>
      </p:sp>
      <p:sp>
        <p:nvSpPr>
          <p:cNvPr id="196" name="Slide Subtitle"/>
          <p:cNvSpPr txBox="1">
            <a:spLocks noGrp="1"/>
          </p:cNvSpPr>
          <p:nvPr>
            <p:ph type="body" idx="21"/>
          </p:nvPr>
        </p:nvSpPr>
        <p:spPr>
          <a:prstGeom prst="rect">
            <a:avLst/>
          </a:prstGeom>
        </p:spPr>
        <p:txBody>
          <a:bodyPr/>
          <a:lstStyle/>
          <a:p>
            <a:endParaRPr/>
          </a:p>
        </p:txBody>
      </p:sp>
      <p:sp>
        <p:nvSpPr>
          <p:cNvPr id="197" name="Scalability…"/>
          <p:cNvSpPr txBox="1">
            <a:spLocks noGrp="1"/>
          </p:cNvSpPr>
          <p:nvPr>
            <p:ph type="body" idx="1"/>
          </p:nvPr>
        </p:nvSpPr>
        <p:spPr>
          <a:prstGeom prst="rect">
            <a:avLst/>
          </a:prstGeom>
        </p:spPr>
        <p:txBody>
          <a:bodyPr/>
          <a:lstStyle/>
          <a:p>
            <a:r>
              <a:t>Scalability</a:t>
            </a:r>
          </a:p>
          <a:p>
            <a:pPr>
              <a:defRPr b="1">
                <a:solidFill>
                  <a:srgbClr val="931A68"/>
                </a:solidFill>
              </a:defRPr>
            </a:pPr>
            <a:r>
              <a:t>Performance</a:t>
            </a:r>
          </a:p>
          <a:p>
            <a:r>
              <a:t>Latency</a:t>
            </a:r>
          </a:p>
          <a:p>
            <a:r>
              <a:t>Availability</a:t>
            </a:r>
          </a:p>
          <a:p>
            <a:r>
              <a:t>Fault Tolerance</a:t>
            </a:r>
          </a:p>
        </p:txBody>
      </p:sp>
      <p:sp>
        <p:nvSpPr>
          <p:cNvPr id="198" name="“is characterized by the amount of useful work accomplished by a computer system compared to the time and resources used.”"/>
          <p:cNvSpPr txBox="1"/>
          <p:nvPr/>
        </p:nvSpPr>
        <p:spPr>
          <a:xfrm>
            <a:off x="10379068" y="3298031"/>
            <a:ext cx="10607265" cy="3190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5000">
                <a:solidFill>
                  <a:srgbClr val="931A68"/>
                </a:solidFill>
                <a:latin typeface="Helvetica"/>
                <a:ea typeface="Helvetica"/>
                <a:cs typeface="Helvetica"/>
                <a:sym typeface="Helvetica"/>
              </a:defRPr>
            </a:lvl1pPr>
          </a:lstStyle>
          <a:p>
            <a:r>
              <a:t>“is characterized by the amount of useful work accomplished by a computer system compared to the time and resources used.”</a:t>
            </a:r>
          </a:p>
        </p:txBody>
      </p:sp>
      <p:sp>
        <p:nvSpPr>
          <p:cNvPr id="199" name="“Distributed Systems for Fun and Profit”, Takada"/>
          <p:cNvSpPr txBox="1"/>
          <p:nvPr/>
        </p:nvSpPr>
        <p:spPr>
          <a:xfrm>
            <a:off x="6990133" y="12138066"/>
            <a:ext cx="8865947" cy="6254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3200" u="sng">
                <a:solidFill>
                  <a:srgbClr val="000000"/>
                </a:solidFill>
                <a:latin typeface="Helvetica"/>
                <a:ea typeface="Helvetica"/>
                <a:cs typeface="Helvetica"/>
                <a:sym typeface="Helvetica"/>
                <a:hlinkClick r:id="rId3"/>
              </a:defRPr>
            </a:lvl1pPr>
          </a:lstStyle>
          <a:p>
            <a:pPr>
              <a:defRPr u="none"/>
            </a:pPr>
            <a:r>
              <a:rPr u="sng">
                <a:hlinkClick r:id="rId3"/>
              </a:rPr>
              <a:t>“Distributed Systems for Fun and Profit”, Takada</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Distributed Systems Goals"/>
          <p:cNvSpPr txBox="1">
            <a:spLocks noGrp="1"/>
          </p:cNvSpPr>
          <p:nvPr>
            <p:ph type="title"/>
          </p:nvPr>
        </p:nvSpPr>
        <p:spPr>
          <a:prstGeom prst="rect">
            <a:avLst/>
          </a:prstGeom>
        </p:spPr>
        <p:txBody>
          <a:bodyPr/>
          <a:lstStyle/>
          <a:p>
            <a:r>
              <a:t>Distributed Systems Goals</a:t>
            </a:r>
          </a:p>
        </p:txBody>
      </p:sp>
      <p:sp>
        <p:nvSpPr>
          <p:cNvPr id="204" name="Slide Subtitle"/>
          <p:cNvSpPr txBox="1">
            <a:spLocks noGrp="1"/>
          </p:cNvSpPr>
          <p:nvPr>
            <p:ph type="body" idx="21"/>
          </p:nvPr>
        </p:nvSpPr>
        <p:spPr>
          <a:prstGeom prst="rect">
            <a:avLst/>
          </a:prstGeom>
        </p:spPr>
        <p:txBody>
          <a:bodyPr/>
          <a:lstStyle/>
          <a:p>
            <a:endParaRPr/>
          </a:p>
        </p:txBody>
      </p:sp>
      <p:sp>
        <p:nvSpPr>
          <p:cNvPr id="205" name="Scalability…"/>
          <p:cNvSpPr txBox="1">
            <a:spLocks noGrp="1"/>
          </p:cNvSpPr>
          <p:nvPr>
            <p:ph type="body" idx="1"/>
          </p:nvPr>
        </p:nvSpPr>
        <p:spPr>
          <a:prstGeom prst="rect">
            <a:avLst/>
          </a:prstGeom>
        </p:spPr>
        <p:txBody>
          <a:bodyPr/>
          <a:lstStyle/>
          <a:p>
            <a:r>
              <a:t>Scalability</a:t>
            </a:r>
          </a:p>
          <a:p>
            <a:r>
              <a:t>Performance</a:t>
            </a:r>
          </a:p>
          <a:p>
            <a:pPr>
              <a:defRPr b="1">
                <a:solidFill>
                  <a:srgbClr val="931A68"/>
                </a:solidFill>
              </a:defRPr>
            </a:pPr>
            <a:r>
              <a:t>Latency</a:t>
            </a:r>
          </a:p>
          <a:p>
            <a:r>
              <a:t>Availability</a:t>
            </a:r>
          </a:p>
          <a:p>
            <a:r>
              <a:t>Fault Tolerance</a:t>
            </a:r>
          </a:p>
        </p:txBody>
      </p:sp>
      <p:sp>
        <p:nvSpPr>
          <p:cNvPr id="206" name="“The state of being latent; delay, a period between the initiation of something and the it becoming visible.”"/>
          <p:cNvSpPr txBox="1"/>
          <p:nvPr/>
        </p:nvSpPr>
        <p:spPr>
          <a:xfrm>
            <a:off x="10379068" y="3298031"/>
            <a:ext cx="10607265" cy="3190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5000">
                <a:solidFill>
                  <a:srgbClr val="931A68"/>
                </a:solidFill>
                <a:latin typeface="Helvetica"/>
                <a:ea typeface="Helvetica"/>
                <a:cs typeface="Helvetica"/>
                <a:sym typeface="Helvetica"/>
              </a:defRPr>
            </a:lvl1pPr>
          </a:lstStyle>
          <a:p>
            <a:r>
              <a:t>“The state of being latent; delay, a period between the initiation of something and the it becoming visible.”</a:t>
            </a:r>
          </a:p>
        </p:txBody>
      </p:sp>
      <p:sp>
        <p:nvSpPr>
          <p:cNvPr id="207" name="“Distributed Systems for Fun and Profit”, Takada"/>
          <p:cNvSpPr txBox="1"/>
          <p:nvPr/>
        </p:nvSpPr>
        <p:spPr>
          <a:xfrm>
            <a:off x="6990133" y="12138066"/>
            <a:ext cx="8865947" cy="6254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3200" u="sng">
                <a:solidFill>
                  <a:srgbClr val="000000"/>
                </a:solidFill>
                <a:latin typeface="Helvetica"/>
                <a:ea typeface="Helvetica"/>
                <a:cs typeface="Helvetica"/>
                <a:sym typeface="Helvetica"/>
                <a:hlinkClick r:id="rId3"/>
              </a:defRPr>
            </a:lvl1pPr>
          </a:lstStyle>
          <a:p>
            <a:pPr>
              <a:defRPr u="none"/>
            </a:pPr>
            <a:r>
              <a:rPr u="sng">
                <a:hlinkClick r:id="rId3"/>
              </a:rPr>
              <a:t>“Distributed Systems for Fun and Profit”, Takada</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 name="“Distributed Systems for Fun and Profit”, Takada"/>
          <p:cNvSpPr txBox="1"/>
          <p:nvPr/>
        </p:nvSpPr>
        <p:spPr>
          <a:xfrm>
            <a:off x="7755596" y="12886211"/>
            <a:ext cx="8865948" cy="6254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3200" u="sng">
                <a:solidFill>
                  <a:srgbClr val="000000"/>
                </a:solidFill>
                <a:latin typeface="Helvetica"/>
                <a:ea typeface="Helvetica"/>
                <a:cs typeface="Helvetica"/>
                <a:sym typeface="Helvetica"/>
                <a:hlinkClick r:id="rId3"/>
              </a:defRPr>
            </a:lvl1pPr>
          </a:lstStyle>
          <a:p>
            <a:pPr>
              <a:defRPr u="none"/>
            </a:pPr>
            <a:r>
              <a:rPr u="sng">
                <a:hlinkClick r:id="rId3"/>
              </a:rPr>
              <a:t>“Distributed Systems for Fun and Profit”, Takada</a:t>
            </a:r>
          </a:p>
        </p:txBody>
      </p:sp>
      <p:sp>
        <p:nvSpPr>
          <p:cNvPr id="212" name="Distributed Systems Goals"/>
          <p:cNvSpPr txBox="1">
            <a:spLocks noGrp="1"/>
          </p:cNvSpPr>
          <p:nvPr>
            <p:ph type="title"/>
          </p:nvPr>
        </p:nvSpPr>
        <p:spPr>
          <a:prstGeom prst="rect">
            <a:avLst/>
          </a:prstGeom>
        </p:spPr>
        <p:txBody>
          <a:bodyPr/>
          <a:lstStyle/>
          <a:p>
            <a:r>
              <a:t>Distributed Systems Goals</a:t>
            </a:r>
          </a:p>
        </p:txBody>
      </p:sp>
      <p:sp>
        <p:nvSpPr>
          <p:cNvPr id="213" name="Slide Subtitle"/>
          <p:cNvSpPr txBox="1">
            <a:spLocks noGrp="1"/>
          </p:cNvSpPr>
          <p:nvPr>
            <p:ph type="body" idx="21"/>
          </p:nvPr>
        </p:nvSpPr>
        <p:spPr>
          <a:prstGeom prst="rect">
            <a:avLst/>
          </a:prstGeom>
        </p:spPr>
        <p:txBody>
          <a:bodyPr/>
          <a:lstStyle/>
          <a:p>
            <a:endParaRPr/>
          </a:p>
        </p:txBody>
      </p:sp>
      <p:sp>
        <p:nvSpPr>
          <p:cNvPr id="214" name="Scalability…"/>
          <p:cNvSpPr txBox="1">
            <a:spLocks noGrp="1"/>
          </p:cNvSpPr>
          <p:nvPr>
            <p:ph type="body" idx="1"/>
          </p:nvPr>
        </p:nvSpPr>
        <p:spPr>
          <a:prstGeom prst="rect">
            <a:avLst/>
          </a:prstGeom>
        </p:spPr>
        <p:txBody>
          <a:bodyPr/>
          <a:lstStyle/>
          <a:p>
            <a:r>
              <a:t>Scalability</a:t>
            </a:r>
          </a:p>
          <a:p>
            <a:r>
              <a:t>Performance</a:t>
            </a:r>
          </a:p>
          <a:p>
            <a:r>
              <a:t>Latency</a:t>
            </a:r>
          </a:p>
          <a:p>
            <a:pPr>
              <a:defRPr b="1">
                <a:solidFill>
                  <a:srgbClr val="931A68"/>
                </a:solidFill>
              </a:defRPr>
            </a:pPr>
            <a:r>
              <a:t>Availability</a:t>
            </a:r>
          </a:p>
          <a:p>
            <a:r>
              <a:t>Fault Tolerance</a:t>
            </a:r>
          </a:p>
        </p:txBody>
      </p:sp>
      <p:sp>
        <p:nvSpPr>
          <p:cNvPr id="215" name="“the proportion of time a system is in a functioning condition. If a user cannot access the system, it is said to be unavailable.”"/>
          <p:cNvSpPr txBox="1"/>
          <p:nvPr/>
        </p:nvSpPr>
        <p:spPr>
          <a:xfrm>
            <a:off x="10379068" y="3298031"/>
            <a:ext cx="10607265" cy="3190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5000">
                <a:solidFill>
                  <a:srgbClr val="931A68"/>
                </a:solidFill>
                <a:latin typeface="Helvetica"/>
                <a:ea typeface="Helvetica"/>
                <a:cs typeface="Helvetica"/>
                <a:sym typeface="Helvetica"/>
              </a:defRPr>
            </a:lvl1pPr>
          </a:lstStyle>
          <a:p>
            <a:r>
              <a:t>“the proportion of time a system is in a functioning condition. If a user cannot access the system, it is said to be unavailable.”</a:t>
            </a:r>
          </a:p>
        </p:txBody>
      </p:sp>
      <p:sp>
        <p:nvSpPr>
          <p:cNvPr id="216" name="Availability = uptime / (uptime + downtime)."/>
          <p:cNvSpPr txBox="1"/>
          <p:nvPr/>
        </p:nvSpPr>
        <p:spPr>
          <a:xfrm>
            <a:off x="5949632" y="7153974"/>
            <a:ext cx="124847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Availability = uptime / (uptime + downtime).</a:t>
            </a:r>
          </a:p>
        </p:txBody>
      </p:sp>
      <p:graphicFrame>
        <p:nvGraphicFramePr>
          <p:cNvPr id="217" name="Table"/>
          <p:cNvGraphicFramePr/>
          <p:nvPr/>
        </p:nvGraphicFramePr>
        <p:xfrm>
          <a:off x="8441531" y="8712012"/>
          <a:ext cx="7500938" cy="4634891"/>
        </p:xfrm>
        <a:graphic>
          <a:graphicData uri="http://schemas.openxmlformats.org/drawingml/2006/table">
            <a:tbl>
              <a:tblPr firstRow="1" bandRow="1">
                <a:tableStyleId>{4C3C2611-4C71-4FC5-86AE-919BDF0F9419}</a:tableStyleId>
              </a:tblPr>
              <a:tblGrid>
                <a:gridCol w="3750468">
                  <a:extLst>
                    <a:ext uri="{9D8B030D-6E8A-4147-A177-3AD203B41FA5}">
                      <a16:colId xmlns:a16="http://schemas.microsoft.com/office/drawing/2014/main" val="20000"/>
                    </a:ext>
                  </a:extLst>
                </a:gridCol>
                <a:gridCol w="3750468">
                  <a:extLst>
                    <a:ext uri="{9D8B030D-6E8A-4147-A177-3AD203B41FA5}">
                      <a16:colId xmlns:a16="http://schemas.microsoft.com/office/drawing/2014/main" val="20001"/>
                    </a:ext>
                  </a:extLst>
                </a:gridCol>
              </a:tblGrid>
              <a:tr h="662127">
                <a:tc>
                  <a:txBody>
                    <a:bodyPr/>
                    <a:lstStyle/>
                    <a:p>
                      <a:pPr defTabSz="914400">
                        <a:defRPr b="0"/>
                      </a:pPr>
                      <a:r>
                        <a:rPr sz="3600" b="1">
                          <a:solidFill>
                            <a:srgbClr val="FFFFFF"/>
                          </a:solidFill>
                          <a:latin typeface="Helvetica"/>
                          <a:ea typeface="Helvetica"/>
                          <a:cs typeface="Helvetica"/>
                          <a:sym typeface="Helvetica"/>
                        </a:rPr>
                        <a:t>Availability %</a:t>
                      </a:r>
                    </a:p>
                  </a:txBody>
                  <a:tcPr marL="50800" marR="50800" marT="50800" marB="50800" anchor="ctr" horzOverflow="overflow">
                    <a:lnL w="12700">
                      <a:miter lim="400000"/>
                    </a:lnL>
                    <a:lnR w="12700">
                      <a:miter lim="400000"/>
                    </a:lnR>
                    <a:lnT w="12700">
                      <a:miter lim="400000"/>
                    </a:lnT>
                    <a:lnB w="12700">
                      <a:miter lim="400000"/>
                    </a:lnB>
                    <a:solidFill>
                      <a:srgbClr val="0365C0"/>
                    </a:solidFill>
                  </a:tcPr>
                </a:tc>
                <a:tc>
                  <a:txBody>
                    <a:bodyPr/>
                    <a:lstStyle/>
                    <a:p>
                      <a:pPr defTabSz="914400">
                        <a:defRPr b="0"/>
                      </a:pPr>
                      <a:r>
                        <a:rPr sz="3600" b="1">
                          <a:solidFill>
                            <a:srgbClr val="FFFFFF"/>
                          </a:solidFill>
                          <a:latin typeface="Helvetica"/>
                          <a:ea typeface="Helvetica"/>
                          <a:cs typeface="Helvetica"/>
                          <a:sym typeface="Helvetica"/>
                        </a:rPr>
                        <a:t>Downtime/year</a:t>
                      </a:r>
                    </a:p>
                  </a:txBody>
                  <a:tcPr marL="50800" marR="50800" marT="50800" marB="50800" anchor="ctr" horzOverflow="overflow">
                    <a:lnL w="12700">
                      <a:miter lim="400000"/>
                    </a:lnL>
                    <a:lnR w="12700">
                      <a:miter lim="400000"/>
                    </a:lnR>
                    <a:lnT w="12700">
                      <a:miter lim="400000"/>
                    </a:lnT>
                    <a:lnB w="12700">
                      <a:miter lim="400000"/>
                    </a:lnB>
                    <a:solidFill>
                      <a:srgbClr val="0365C0"/>
                    </a:solidFill>
                  </a:tcPr>
                </a:tc>
                <a:extLst>
                  <a:ext uri="{0D108BD9-81ED-4DB2-BD59-A6C34878D82A}">
                    <a16:rowId xmlns:a16="http://schemas.microsoft.com/office/drawing/2014/main" val="10000"/>
                  </a:ext>
                </a:extLst>
              </a:tr>
              <a:tr h="662127">
                <a:tc>
                  <a:txBody>
                    <a:bodyPr/>
                    <a:lstStyle/>
                    <a:p>
                      <a:pPr defTabSz="914400"/>
                      <a:r>
                        <a:rPr sz="3600">
                          <a:latin typeface="Helvetica Light"/>
                          <a:ea typeface="Helvetica Light"/>
                          <a:cs typeface="Helvetica Light"/>
                          <a:sym typeface="Helvetica Light"/>
                        </a:rPr>
                        <a:t>90%</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3600">
                          <a:latin typeface="Helvetica Light"/>
                          <a:ea typeface="Helvetica Light"/>
                          <a:cs typeface="Helvetica Light"/>
                          <a:sym typeface="Helvetica Light"/>
                        </a:rPr>
                        <a:t>&gt;1 month</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1"/>
                  </a:ext>
                </a:extLst>
              </a:tr>
              <a:tr h="662127">
                <a:tc>
                  <a:txBody>
                    <a:bodyPr/>
                    <a:lstStyle/>
                    <a:p>
                      <a:pPr defTabSz="914400"/>
                      <a:r>
                        <a:rPr sz="3600">
                          <a:latin typeface="Helvetica Light"/>
                          <a:ea typeface="Helvetica Light"/>
                          <a:cs typeface="Helvetica Light"/>
                          <a:sym typeface="Helvetica Light"/>
                        </a:rPr>
                        <a:t>99%</a:t>
                      </a:r>
                    </a:p>
                  </a:txBody>
                  <a:tcPr marL="50800" marR="50800" marT="50800" marB="50800" anchor="ctr" horzOverflow="overflow">
                    <a:lnL w="12700">
                      <a:miter lim="400000"/>
                    </a:lnL>
                    <a:lnR w="12700">
                      <a:miter lim="400000"/>
                    </a:lnR>
                    <a:lnT w="12700">
                      <a:miter lim="400000"/>
                    </a:lnT>
                    <a:lnB w="12700">
                      <a:miter lim="400000"/>
                    </a:lnB>
                  </a:tcPr>
                </a:tc>
                <a:tc>
                  <a:txBody>
                    <a:bodyPr/>
                    <a:lstStyle/>
                    <a:p>
                      <a:pPr defTabSz="914400"/>
                      <a:r>
                        <a:rPr sz="3600">
                          <a:latin typeface="Helvetica Light"/>
                          <a:ea typeface="Helvetica Light"/>
                          <a:cs typeface="Helvetica Light"/>
                          <a:sym typeface="Helvetica Light"/>
                        </a:rPr>
                        <a:t>&lt; 4 days</a:t>
                      </a:r>
                    </a:p>
                  </a:txBody>
                  <a:tcPr marL="50800" marR="50800" marT="50800" marB="508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2"/>
                  </a:ext>
                </a:extLst>
              </a:tr>
              <a:tr h="662127">
                <a:tc>
                  <a:txBody>
                    <a:bodyPr/>
                    <a:lstStyle/>
                    <a:p>
                      <a:pPr defTabSz="914400"/>
                      <a:r>
                        <a:rPr sz="3600">
                          <a:latin typeface="Helvetica Light"/>
                          <a:ea typeface="Helvetica Light"/>
                          <a:cs typeface="Helvetica Light"/>
                          <a:sym typeface="Helvetica Light"/>
                        </a:rPr>
                        <a:t>99.9%</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3600">
                          <a:latin typeface="Helvetica Light"/>
                          <a:ea typeface="Helvetica Light"/>
                          <a:cs typeface="Helvetica Light"/>
                          <a:sym typeface="Helvetica Light"/>
                        </a:rPr>
                        <a:t>&lt; 9 hours</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3"/>
                  </a:ext>
                </a:extLst>
              </a:tr>
              <a:tr h="662127">
                <a:tc>
                  <a:txBody>
                    <a:bodyPr/>
                    <a:lstStyle/>
                    <a:p>
                      <a:pPr defTabSz="914400"/>
                      <a:r>
                        <a:rPr sz="3600">
                          <a:latin typeface="Helvetica Light"/>
                          <a:ea typeface="Helvetica Light"/>
                          <a:cs typeface="Helvetica Light"/>
                          <a:sym typeface="Helvetica Light"/>
                        </a:rPr>
                        <a:t>99.99%</a:t>
                      </a:r>
                    </a:p>
                  </a:txBody>
                  <a:tcPr marL="50800" marR="50800" marT="50800" marB="50800" anchor="ctr" horzOverflow="overflow">
                    <a:lnL w="12700">
                      <a:miter lim="400000"/>
                    </a:lnL>
                    <a:lnR w="12700">
                      <a:miter lim="400000"/>
                    </a:lnR>
                    <a:lnT w="12700">
                      <a:miter lim="400000"/>
                    </a:lnT>
                    <a:lnB w="12700">
                      <a:miter lim="400000"/>
                    </a:lnB>
                  </a:tcPr>
                </a:tc>
                <a:tc>
                  <a:txBody>
                    <a:bodyPr/>
                    <a:lstStyle/>
                    <a:p>
                      <a:pPr defTabSz="914400"/>
                      <a:r>
                        <a:rPr sz="3600">
                          <a:latin typeface="Helvetica Light"/>
                          <a:ea typeface="Helvetica Light"/>
                          <a:cs typeface="Helvetica Light"/>
                          <a:sym typeface="Helvetica Light"/>
                        </a:rPr>
                        <a:t>&lt;1 hour</a:t>
                      </a:r>
                    </a:p>
                  </a:txBody>
                  <a:tcPr marL="50800" marR="50800" marT="50800" marB="508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4"/>
                  </a:ext>
                </a:extLst>
              </a:tr>
              <a:tr h="662127">
                <a:tc>
                  <a:txBody>
                    <a:bodyPr/>
                    <a:lstStyle/>
                    <a:p>
                      <a:pPr defTabSz="914400"/>
                      <a:r>
                        <a:rPr sz="3600">
                          <a:latin typeface="Helvetica Light"/>
                          <a:ea typeface="Helvetica Light"/>
                          <a:cs typeface="Helvetica Light"/>
                          <a:sym typeface="Helvetica Light"/>
                        </a:rPr>
                        <a:t>99.999%</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3600">
                          <a:latin typeface="Helvetica Light"/>
                          <a:ea typeface="Helvetica Light"/>
                          <a:cs typeface="Helvetica Light"/>
                          <a:sym typeface="Helvetica Light"/>
                        </a:rPr>
                        <a:t>5 minutes</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5"/>
                  </a:ext>
                </a:extLst>
              </a:tr>
              <a:tr h="662127">
                <a:tc>
                  <a:txBody>
                    <a:bodyPr/>
                    <a:lstStyle/>
                    <a:p>
                      <a:pPr defTabSz="914400"/>
                      <a:r>
                        <a:rPr sz="3600">
                          <a:latin typeface="Helvetica Light"/>
                          <a:ea typeface="Helvetica Light"/>
                          <a:cs typeface="Helvetica Light"/>
                          <a:sym typeface="Helvetica Light"/>
                        </a:rPr>
                        <a:t>99.9999%</a:t>
                      </a:r>
                    </a:p>
                  </a:txBody>
                  <a:tcPr marL="50800" marR="50800" marT="50800" marB="50800" anchor="ctr" horzOverflow="overflow">
                    <a:lnL w="12700">
                      <a:miter lim="400000"/>
                    </a:lnL>
                    <a:lnR w="12700">
                      <a:miter lim="400000"/>
                    </a:lnR>
                    <a:lnT w="12700">
                      <a:miter lim="400000"/>
                    </a:lnT>
                    <a:lnB w="12700">
                      <a:miter lim="400000"/>
                    </a:lnB>
                  </a:tcPr>
                </a:tc>
                <a:tc>
                  <a:txBody>
                    <a:bodyPr/>
                    <a:lstStyle/>
                    <a:p>
                      <a:pPr defTabSz="914400"/>
                      <a:r>
                        <a:rPr sz="3600">
                          <a:latin typeface="Helvetica Light"/>
                          <a:ea typeface="Helvetica Light"/>
                          <a:cs typeface="Helvetica Light"/>
                          <a:sym typeface="Helvetica Light"/>
                        </a:rPr>
                        <a:t>31 seconds</a:t>
                      </a:r>
                    </a:p>
                  </a:txBody>
                  <a:tcPr marL="50800" marR="50800" marT="50800" marB="508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6"/>
                  </a:ext>
                </a:extLst>
              </a:tr>
            </a:tbl>
          </a:graphicData>
        </a:graphic>
      </p:graphicFrame>
      <p:sp>
        <p:nvSpPr>
          <p:cNvPr id="218" name="Often measured in “nines”"/>
          <p:cNvSpPr txBox="1"/>
          <p:nvPr/>
        </p:nvSpPr>
        <p:spPr>
          <a:xfrm>
            <a:off x="8991422" y="8039006"/>
            <a:ext cx="6401156" cy="777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4200">
                <a:solidFill>
                  <a:srgbClr val="000000"/>
                </a:solidFill>
                <a:latin typeface="Helvetica Light"/>
                <a:ea typeface="Helvetica Light"/>
                <a:cs typeface="Helvetica Light"/>
                <a:sym typeface="Helvetica Light"/>
              </a:defRPr>
            </a:lvl1pPr>
          </a:lstStyle>
          <a:p>
            <a:r>
              <a:t>Often measured in “nines”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217"/>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3" nodeType="afterEffect">
                                  <p:stCondLst>
                                    <p:cond delay="0"/>
                                  </p:stCondLst>
                                  <p:iterate>
                                    <p:tmAbs val="0"/>
                                  </p:iterate>
                                  <p:childTnLst>
                                    <p:set>
                                      <p:cBhvr>
                                        <p:cTn id="13" fill="hold"/>
                                        <p:tgtEl>
                                          <p:spTgt spid="2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6" grpId="1" animBg="1" advAuto="0"/>
      <p:bldP spid="217" grpId="2" animBg="1" advAuto="0"/>
      <p:bldP spid="218" grpId="3"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Distributed Systems Goals"/>
          <p:cNvSpPr txBox="1">
            <a:spLocks noGrp="1"/>
          </p:cNvSpPr>
          <p:nvPr>
            <p:ph type="title"/>
          </p:nvPr>
        </p:nvSpPr>
        <p:spPr>
          <a:prstGeom prst="rect">
            <a:avLst/>
          </a:prstGeom>
        </p:spPr>
        <p:txBody>
          <a:bodyPr/>
          <a:lstStyle/>
          <a:p>
            <a:r>
              <a:t>Distributed Systems Goals</a:t>
            </a:r>
          </a:p>
        </p:txBody>
      </p:sp>
      <p:sp>
        <p:nvSpPr>
          <p:cNvPr id="223" name="Slide Subtitle"/>
          <p:cNvSpPr txBox="1">
            <a:spLocks noGrp="1"/>
          </p:cNvSpPr>
          <p:nvPr>
            <p:ph type="body" idx="21"/>
          </p:nvPr>
        </p:nvSpPr>
        <p:spPr>
          <a:prstGeom prst="rect">
            <a:avLst/>
          </a:prstGeom>
        </p:spPr>
        <p:txBody>
          <a:bodyPr/>
          <a:lstStyle/>
          <a:p>
            <a:endParaRPr/>
          </a:p>
        </p:txBody>
      </p:sp>
      <p:sp>
        <p:nvSpPr>
          <p:cNvPr id="224" name="Scalability…"/>
          <p:cNvSpPr txBox="1">
            <a:spLocks noGrp="1"/>
          </p:cNvSpPr>
          <p:nvPr>
            <p:ph type="body" idx="1"/>
          </p:nvPr>
        </p:nvSpPr>
        <p:spPr>
          <a:prstGeom prst="rect">
            <a:avLst/>
          </a:prstGeom>
        </p:spPr>
        <p:txBody>
          <a:bodyPr/>
          <a:lstStyle/>
          <a:p>
            <a:r>
              <a:t>Scalability</a:t>
            </a:r>
          </a:p>
          <a:p>
            <a:r>
              <a:t>Performance</a:t>
            </a:r>
          </a:p>
          <a:p>
            <a:r>
              <a:t>Latency</a:t>
            </a:r>
          </a:p>
          <a:p>
            <a:r>
              <a:t>Availability</a:t>
            </a:r>
          </a:p>
          <a:p>
            <a:pPr>
              <a:defRPr b="1">
                <a:solidFill>
                  <a:srgbClr val="931A68"/>
                </a:solidFill>
              </a:defRPr>
            </a:pPr>
            <a:r>
              <a:t>Fault Tolerance</a:t>
            </a:r>
          </a:p>
        </p:txBody>
      </p:sp>
      <p:sp>
        <p:nvSpPr>
          <p:cNvPr id="225" name="“ability of a system to behave in a well-defined manner once faults occur”"/>
          <p:cNvSpPr txBox="1"/>
          <p:nvPr/>
        </p:nvSpPr>
        <p:spPr>
          <a:xfrm>
            <a:off x="10379068" y="3679031"/>
            <a:ext cx="10607265" cy="2428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5000">
                <a:solidFill>
                  <a:srgbClr val="931A68"/>
                </a:solidFill>
                <a:latin typeface="Helvetica"/>
                <a:ea typeface="Helvetica"/>
                <a:cs typeface="Helvetica"/>
                <a:sym typeface="Helvetica"/>
              </a:defRPr>
            </a:lvl1pPr>
          </a:lstStyle>
          <a:p>
            <a:r>
              <a:t>“ability of a system to behave in a well-defined manner once faults occur”</a:t>
            </a:r>
          </a:p>
        </p:txBody>
      </p:sp>
      <p:sp>
        <p:nvSpPr>
          <p:cNvPr id="226" name="What kind of faults?"/>
          <p:cNvSpPr txBox="1"/>
          <p:nvPr/>
        </p:nvSpPr>
        <p:spPr>
          <a:xfrm>
            <a:off x="9080599" y="8411452"/>
            <a:ext cx="6222802"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b="1">
                <a:solidFill>
                  <a:srgbClr val="C82506"/>
                </a:solidFill>
                <a:latin typeface="Helvetica"/>
                <a:ea typeface="Helvetica"/>
                <a:cs typeface="Helvetica"/>
                <a:sym typeface="Helvetica"/>
              </a:defRPr>
            </a:lvl1pPr>
          </a:lstStyle>
          <a:p>
            <a:r>
              <a:t>What kind of faults?</a:t>
            </a:r>
          </a:p>
        </p:txBody>
      </p:sp>
      <p:sp>
        <p:nvSpPr>
          <p:cNvPr id="227" name="Disks fail"/>
          <p:cNvSpPr txBox="1"/>
          <p:nvPr/>
        </p:nvSpPr>
        <p:spPr>
          <a:xfrm>
            <a:off x="3871536" y="9855241"/>
            <a:ext cx="269557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Disks fail</a:t>
            </a:r>
          </a:p>
        </p:txBody>
      </p:sp>
      <p:sp>
        <p:nvSpPr>
          <p:cNvPr id="228" name="Power supplies fail"/>
          <p:cNvSpPr txBox="1"/>
          <p:nvPr/>
        </p:nvSpPr>
        <p:spPr>
          <a:xfrm>
            <a:off x="3899882" y="10924923"/>
            <a:ext cx="548322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Power supplies fail</a:t>
            </a:r>
          </a:p>
        </p:txBody>
      </p:sp>
      <p:sp>
        <p:nvSpPr>
          <p:cNvPr id="229" name="Power goes out"/>
          <p:cNvSpPr txBox="1"/>
          <p:nvPr/>
        </p:nvSpPr>
        <p:spPr>
          <a:xfrm>
            <a:off x="9358659" y="12329235"/>
            <a:ext cx="456692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Power goes out</a:t>
            </a:r>
          </a:p>
        </p:txBody>
      </p:sp>
      <p:sp>
        <p:nvSpPr>
          <p:cNvPr id="230" name="Networking fails"/>
          <p:cNvSpPr txBox="1"/>
          <p:nvPr/>
        </p:nvSpPr>
        <p:spPr>
          <a:xfrm>
            <a:off x="13803074" y="9855241"/>
            <a:ext cx="467169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Networking fails</a:t>
            </a:r>
          </a:p>
        </p:txBody>
      </p:sp>
      <p:sp>
        <p:nvSpPr>
          <p:cNvPr id="231" name="Security breached"/>
          <p:cNvSpPr txBox="1"/>
          <p:nvPr/>
        </p:nvSpPr>
        <p:spPr>
          <a:xfrm>
            <a:off x="13455411" y="10924923"/>
            <a:ext cx="536702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Security breached</a:t>
            </a:r>
          </a:p>
        </p:txBody>
      </p:sp>
      <p:sp>
        <p:nvSpPr>
          <p:cNvPr id="232" name="Datacenter goes offline"/>
          <p:cNvSpPr txBox="1"/>
          <p:nvPr/>
        </p:nvSpPr>
        <p:spPr>
          <a:xfrm>
            <a:off x="14213363" y="11972047"/>
            <a:ext cx="67443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Datacenter goes offline</a:t>
            </a:r>
          </a:p>
        </p:txBody>
      </p:sp>
      <p:sp>
        <p:nvSpPr>
          <p:cNvPr id="233" name="“Distributed Systems for Fun and Profit”, Takada"/>
          <p:cNvSpPr txBox="1"/>
          <p:nvPr/>
        </p:nvSpPr>
        <p:spPr>
          <a:xfrm>
            <a:off x="6990133" y="13019171"/>
            <a:ext cx="8865947" cy="6254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3200" u="sng">
                <a:solidFill>
                  <a:srgbClr val="000000"/>
                </a:solidFill>
                <a:latin typeface="Helvetica"/>
                <a:ea typeface="Helvetica"/>
                <a:cs typeface="Helvetica"/>
                <a:sym typeface="Helvetica"/>
                <a:hlinkClick r:id="rId3"/>
              </a:defRPr>
            </a:lvl1pPr>
          </a:lstStyle>
          <a:p>
            <a:pPr>
              <a:defRPr u="none"/>
            </a:pPr>
            <a:r>
              <a:rPr u="sng">
                <a:hlinkClick r:id="rId3"/>
              </a:rPr>
              <a:t>“Distributed Systems for Fun and Profit”, Takada</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1711</Words>
  <Application>Microsoft Macintosh PowerPoint</Application>
  <PresentationFormat>Custom</PresentationFormat>
  <Paragraphs>181</Paragraphs>
  <Slides>19</Slides>
  <Notes>14</Notes>
  <HiddenSlides>2</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Helvetica</vt:lpstr>
      <vt:lpstr>Helvetica Light</vt:lpstr>
      <vt:lpstr>Helvetica Neue</vt:lpstr>
      <vt:lpstr>Helvetica Neue Medium</vt:lpstr>
      <vt:lpstr>Helvetica Neue UltraLight</vt:lpstr>
      <vt:lpstr>21_BasicWhite</vt:lpstr>
      <vt:lpstr>CS 4530 Software Engineering</vt:lpstr>
      <vt:lpstr>Learning Objectives for this Lesson</vt:lpstr>
      <vt:lpstr>What is a distributed system?</vt:lpstr>
      <vt:lpstr>Why expand to distributed systems?</vt:lpstr>
      <vt:lpstr>Distributed Systems Goals</vt:lpstr>
      <vt:lpstr>Distributed Systems Goals</vt:lpstr>
      <vt:lpstr>Distributed Systems Goals</vt:lpstr>
      <vt:lpstr>Distributed Systems Goals</vt:lpstr>
      <vt:lpstr>Distributed Systems Goals</vt:lpstr>
      <vt:lpstr>Distributed Systems Challenges</vt:lpstr>
      <vt:lpstr>Distributed Systems Challenges</vt:lpstr>
      <vt:lpstr>Distributed Systems Challenges</vt:lpstr>
      <vt:lpstr>Distributed Systems Challenges</vt:lpstr>
      <vt:lpstr>8 Fallacies of Distributed Computing</vt:lpstr>
      <vt:lpstr>Do these fallacies still hold?</vt:lpstr>
      <vt:lpstr>Do these fallacies still hold?</vt:lpstr>
      <vt:lpstr>Do these fallacies still hold?</vt:lpstr>
      <vt:lpstr>Should we make {our software} distributed?</vt:lpstr>
      <vt:lpstr>This work is licensed under a Creative Commons Attribution-ShareAlike license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Software Engineering</dc:title>
  <cp:lastModifiedBy>Vesely, Ferdinand</cp:lastModifiedBy>
  <cp:revision>1</cp:revision>
  <dcterms:modified xsi:type="dcterms:W3CDTF">2022-03-15T18:56:59Z</dcterms:modified>
</cp:coreProperties>
</file>